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24"/>
  </p:handoutMasterIdLst>
  <p:sldIdLst>
    <p:sldId id="275" r:id="rId2"/>
    <p:sldId id="257" r:id="rId3"/>
    <p:sldId id="259" r:id="rId4"/>
    <p:sldId id="261" r:id="rId5"/>
    <p:sldId id="260" r:id="rId6"/>
    <p:sldId id="276" r:id="rId7"/>
    <p:sldId id="262" r:id="rId8"/>
    <p:sldId id="263" r:id="rId9"/>
    <p:sldId id="265" r:id="rId10"/>
    <p:sldId id="264" r:id="rId11"/>
    <p:sldId id="277" r:id="rId12"/>
    <p:sldId id="266" r:id="rId13"/>
    <p:sldId id="267" r:id="rId14"/>
    <p:sldId id="278" r:id="rId15"/>
    <p:sldId id="279" r:id="rId16"/>
    <p:sldId id="268" r:id="rId17"/>
    <p:sldId id="269" r:id="rId18"/>
    <p:sldId id="270" r:id="rId19"/>
    <p:sldId id="280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9999"/>
    <a:srgbClr val="990033"/>
    <a:srgbClr val="99FF99"/>
    <a:srgbClr val="CCFF99"/>
    <a:srgbClr val="FFCC99"/>
    <a:srgbClr val="66FFCC"/>
    <a:srgbClr val="4C328E"/>
    <a:srgbClr val="CCCCFF"/>
    <a:srgbClr val="FEDA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Docentes</a:t>
            </a:r>
            <a:r>
              <a:rPr lang="en-US" dirty="0"/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017077224955269"/>
          <c:y val="0.14817832823957788"/>
          <c:w val="0.84808186077036918"/>
          <c:h val="0.675077483299860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Docentes 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4-FA8F-4C48-AAB6-75598D12391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FA8F-4C48-AAB6-75598D123913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264</c:v>
                </c:pt>
                <c:pt idx="1">
                  <c:v>314</c:v>
                </c:pt>
                <c:pt idx="2">
                  <c:v>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8F-4C48-AAB6-75598D1239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283476688"/>
        <c:axId val="283493328"/>
      </c:barChart>
      <c:catAx>
        <c:axId val="28347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83493328"/>
        <c:crosses val="autoZero"/>
        <c:auto val="1"/>
        <c:lblAlgn val="ctr"/>
        <c:lblOffset val="100"/>
        <c:noMultiLvlLbl val="0"/>
      </c:catAx>
      <c:valAx>
        <c:axId val="283493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83476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6433499026833334"/>
          <c:y val="0.91695666652295604"/>
          <c:w val="0.53512154327421046"/>
          <c:h val="6.7576821418189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F70F4-CE27-4BE9-9F4D-5BD124CE4439}" type="datetimeFigureOut">
              <a:rPr lang="es-CO" smtClean="0"/>
              <a:t>6/04/2022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E8516-4939-43C4-A843-FD8ADDC6FC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9808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781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6733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006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4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56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8531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6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69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16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730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89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CD5A9B0-8B9F-4683-BEF8-47C5E4408FD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148344B-0BCF-4BE1-A571-5901E73E51C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04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adroTexto 27">
            <a:extLst>
              <a:ext uri="{FF2B5EF4-FFF2-40B4-BE49-F238E27FC236}">
                <a16:creationId xmlns:a16="http://schemas.microsoft.com/office/drawing/2014/main" id="{AC6C06E0-7FC5-4130-BFD5-0257859229D4}"/>
              </a:ext>
            </a:extLst>
          </p:cNvPr>
          <p:cNvSpPr txBox="1"/>
          <p:nvPr/>
        </p:nvSpPr>
        <p:spPr>
          <a:xfrm>
            <a:off x="5930376" y="2568165"/>
            <a:ext cx="47220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</a:rPr>
              <a:t>INFORME DE RENDICIÓN DE CUENTAS</a:t>
            </a:r>
          </a:p>
          <a:p>
            <a:pPr algn="ctr"/>
            <a:r>
              <a:rPr lang="es-CO" sz="2800" b="1" dirty="0">
                <a:solidFill>
                  <a:schemeClr val="bg1"/>
                </a:solidFill>
              </a:rPr>
              <a:t>FACULTAD DE EDUCACIÓN </a:t>
            </a:r>
          </a:p>
          <a:p>
            <a:pPr algn="ctr"/>
            <a:r>
              <a:rPr lang="es-CO" sz="2800" b="1" dirty="0">
                <a:solidFill>
                  <a:schemeClr val="bg1"/>
                </a:solidFill>
              </a:rPr>
              <a:t>VIGENCIA</a:t>
            </a:r>
          </a:p>
          <a:p>
            <a:pPr algn="ctr"/>
            <a:r>
              <a:rPr lang="es-CO" sz="2800" b="1" dirty="0">
                <a:solidFill>
                  <a:schemeClr val="bg1"/>
                </a:solidFill>
              </a:rPr>
              <a:t> 2021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grpSp>
        <p:nvGrpSpPr>
          <p:cNvPr id="39" name="Google Shape;74;p15"/>
          <p:cNvGrpSpPr/>
          <p:nvPr/>
        </p:nvGrpSpPr>
        <p:grpSpPr>
          <a:xfrm>
            <a:off x="2516970" y="2822403"/>
            <a:ext cx="1358925" cy="923575"/>
            <a:chOff x="2673625" y="934650"/>
            <a:chExt cx="1358925" cy="923575"/>
          </a:xfrm>
        </p:grpSpPr>
        <p:sp>
          <p:nvSpPr>
            <p:cNvPr id="40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endParaRPr sz="3500" kern="0" dirty="0">
                <a:solidFill>
                  <a:schemeClr val="bg2">
                    <a:lumMod val="9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1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  <p:sp>
          <p:nvSpPr>
            <p:cNvPr id="42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</p:grpSp>
      <p:sp>
        <p:nvSpPr>
          <p:cNvPr id="44" name="CuadroTexto 46">
            <a:extLst>
              <a:ext uri="{FF2B5EF4-FFF2-40B4-BE49-F238E27FC236}">
                <a16:creationId xmlns:a16="http://schemas.microsoft.com/office/drawing/2014/main" id="{C64A65A0-AB59-E14B-A50D-333F2FD0868D}"/>
              </a:ext>
            </a:extLst>
          </p:cNvPr>
          <p:cNvSpPr txBox="1"/>
          <p:nvPr/>
        </p:nvSpPr>
        <p:spPr>
          <a:xfrm>
            <a:off x="3909789" y="2977342"/>
            <a:ext cx="228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b="1" dirty="0">
                <a:solidFill>
                  <a:prstClr val="black"/>
                </a:solidFill>
                <a:latin typeface="Calibri"/>
              </a:rPr>
              <a:t>Proyección social</a:t>
            </a:r>
            <a:endParaRPr lang="es-CO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CuadroTexto 47">
            <a:extLst>
              <a:ext uri="{FF2B5EF4-FFF2-40B4-BE49-F238E27FC236}">
                <a16:creationId xmlns:a16="http://schemas.microsoft.com/office/drawing/2014/main" id="{089E2B8C-C53B-4A44-BEBD-22DC665DB2C5}"/>
              </a:ext>
            </a:extLst>
          </p:cNvPr>
          <p:cNvSpPr txBox="1"/>
          <p:nvPr/>
        </p:nvSpPr>
        <p:spPr>
          <a:xfrm>
            <a:off x="3908497" y="3187608"/>
            <a:ext cx="2495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2000" dirty="0">
                <a:solidFill>
                  <a:srgbClr val="C00000"/>
                </a:solidFill>
                <a:latin typeface="Impact" panose="020B0806030902050204" pitchFamily="34" charset="0"/>
              </a:rPr>
              <a:t>Solidaria</a:t>
            </a:r>
          </a:p>
        </p:txBody>
      </p:sp>
      <p:cxnSp>
        <p:nvCxnSpPr>
          <p:cNvPr id="46" name="Conector recto 5">
            <a:extLst>
              <a:ext uri="{FF2B5EF4-FFF2-40B4-BE49-F238E27FC236}">
                <a16:creationId xmlns:a16="http://schemas.microsoft.com/office/drawing/2014/main" id="{DEC84F1A-5353-AA45-B3D2-740E635119F5}"/>
              </a:ext>
            </a:extLst>
          </p:cNvPr>
          <p:cNvCxnSpPr/>
          <p:nvPr/>
        </p:nvCxnSpPr>
        <p:spPr>
          <a:xfrm>
            <a:off x="5700327" y="2822403"/>
            <a:ext cx="0" cy="579065"/>
          </a:xfrm>
          <a:prstGeom prst="line">
            <a:avLst/>
          </a:prstGeom>
          <a:noFill/>
          <a:ln w="9525" cap="flat" cmpd="sng" algn="ctr">
            <a:solidFill>
              <a:srgbClr val="F7321A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47" name="CuadroTexto 7">
            <a:extLst>
              <a:ext uri="{FF2B5EF4-FFF2-40B4-BE49-F238E27FC236}">
                <a16:creationId xmlns:a16="http://schemas.microsoft.com/office/drawing/2014/main" id="{2A55A59B-D2E0-437A-9F37-9C3CA32C8FF3}"/>
              </a:ext>
            </a:extLst>
          </p:cNvPr>
          <p:cNvSpPr txBox="1"/>
          <p:nvPr/>
        </p:nvSpPr>
        <p:spPr>
          <a:xfrm>
            <a:off x="6436465" y="2653935"/>
            <a:ext cx="3323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400" b="1" dirty="0">
                <a:solidFill>
                  <a:prstClr val="black"/>
                </a:solidFill>
                <a:latin typeface="Calibri"/>
              </a:rPr>
              <a:t>Proyectos de </a:t>
            </a:r>
            <a:endParaRPr lang="es-CO" sz="1400" b="1" dirty="0" smtClean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s-CO" sz="1400" b="1" dirty="0" smtClean="0">
                <a:solidFill>
                  <a:prstClr val="black"/>
                </a:solidFill>
                <a:latin typeface="Calibri"/>
              </a:rPr>
              <a:t>Responsabilidad </a:t>
            </a:r>
            <a:r>
              <a:rPr lang="es-CO" sz="1400" b="1" dirty="0">
                <a:solidFill>
                  <a:prstClr val="black"/>
                </a:solidFill>
                <a:latin typeface="Calibri"/>
              </a:rPr>
              <a:t>Social</a:t>
            </a:r>
            <a:endParaRPr lang="es-CO" sz="11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5740314" y="2607313"/>
            <a:ext cx="1003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5400" dirty="0">
                <a:solidFill>
                  <a:srgbClr val="C00000"/>
                </a:solidFill>
                <a:latin typeface="Impact" panose="020B0806030902050204" pitchFamily="34" charset="0"/>
              </a:rPr>
              <a:t>10</a:t>
            </a:r>
            <a:endParaRPr lang="es-CO" sz="60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49" name="CuadroTexto 11">
            <a:extLst>
              <a:ext uri="{FF2B5EF4-FFF2-40B4-BE49-F238E27FC236}">
                <a16:creationId xmlns:a16="http://schemas.microsoft.com/office/drawing/2014/main" id="{45FD8B4E-0128-43B2-B8CE-D6F628BFC740}"/>
              </a:ext>
            </a:extLst>
          </p:cNvPr>
          <p:cNvSpPr txBox="1"/>
          <p:nvPr/>
        </p:nvSpPr>
        <p:spPr>
          <a:xfrm>
            <a:off x="6443849" y="3159884"/>
            <a:ext cx="2278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Valor:</a:t>
            </a:r>
            <a:r>
              <a:rPr lang="es-CO" sz="1000" b="1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000" dirty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$ 22,138,336 Exd.de Facultad</a:t>
            </a:r>
            <a:endParaRPr lang="es-CO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Conector recto 5">
            <a:extLst>
              <a:ext uri="{FF2B5EF4-FFF2-40B4-BE49-F238E27FC236}">
                <a16:creationId xmlns:a16="http://schemas.microsoft.com/office/drawing/2014/main" id="{DEC84F1A-5353-AA45-B3D2-740E635119F5}"/>
              </a:ext>
            </a:extLst>
          </p:cNvPr>
          <p:cNvCxnSpPr/>
          <p:nvPr/>
        </p:nvCxnSpPr>
        <p:spPr>
          <a:xfrm>
            <a:off x="5700327" y="3556874"/>
            <a:ext cx="0" cy="579065"/>
          </a:xfrm>
          <a:prstGeom prst="line">
            <a:avLst/>
          </a:prstGeom>
          <a:noFill/>
          <a:ln w="9525" cap="flat" cmpd="sng" algn="ctr">
            <a:solidFill>
              <a:srgbClr val="F7321A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53" name="CuadroTexto 7">
            <a:extLst>
              <a:ext uri="{FF2B5EF4-FFF2-40B4-BE49-F238E27FC236}">
                <a16:creationId xmlns:a16="http://schemas.microsoft.com/office/drawing/2014/main" id="{2A55A59B-D2E0-437A-9F37-9C3CA32C8FF3}"/>
              </a:ext>
            </a:extLst>
          </p:cNvPr>
          <p:cNvSpPr txBox="1"/>
          <p:nvPr/>
        </p:nvSpPr>
        <p:spPr>
          <a:xfrm>
            <a:off x="6490275" y="3668498"/>
            <a:ext cx="3172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400" b="1" dirty="0">
                <a:solidFill>
                  <a:prstClr val="black"/>
                </a:solidFill>
                <a:latin typeface="Calibri"/>
              </a:rPr>
              <a:t>Eventos de </a:t>
            </a:r>
          </a:p>
          <a:p>
            <a:pPr defTabSz="914400"/>
            <a:r>
              <a:rPr lang="es-CO" sz="1400" b="1" dirty="0">
                <a:solidFill>
                  <a:prstClr val="black"/>
                </a:solidFill>
                <a:latin typeface="Calibri"/>
              </a:rPr>
              <a:t>Responsabilidad Solidaria</a:t>
            </a:r>
            <a:endParaRPr lang="es-CO" sz="11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5768056" y="3490690"/>
            <a:ext cx="1003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5400" dirty="0">
                <a:solidFill>
                  <a:srgbClr val="C00000"/>
                </a:solidFill>
                <a:latin typeface="Impact" panose="020B0806030902050204" pitchFamily="34" charset="0"/>
              </a:rPr>
              <a:t>42</a:t>
            </a:r>
            <a:endParaRPr lang="es-CO" sz="60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64" name="CuadroTexto 46">
            <a:extLst>
              <a:ext uri="{FF2B5EF4-FFF2-40B4-BE49-F238E27FC236}">
                <a16:creationId xmlns:a16="http://schemas.microsoft.com/office/drawing/2014/main" id="{C64A65A0-AB59-E14B-A50D-333F2FD0868D}"/>
              </a:ext>
            </a:extLst>
          </p:cNvPr>
          <p:cNvSpPr txBox="1"/>
          <p:nvPr/>
        </p:nvSpPr>
        <p:spPr>
          <a:xfrm>
            <a:off x="3903255" y="4426794"/>
            <a:ext cx="228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b="1" dirty="0">
                <a:solidFill>
                  <a:prstClr val="black"/>
                </a:solidFill>
                <a:latin typeface="Calibri"/>
              </a:rPr>
              <a:t>Macroproyectos</a:t>
            </a:r>
            <a:endParaRPr lang="es-CO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CuadroTexto 47">
            <a:extLst>
              <a:ext uri="{FF2B5EF4-FFF2-40B4-BE49-F238E27FC236}">
                <a16:creationId xmlns:a16="http://schemas.microsoft.com/office/drawing/2014/main" id="{089E2B8C-C53B-4A44-BEBD-22DC665DB2C5}"/>
              </a:ext>
            </a:extLst>
          </p:cNvPr>
          <p:cNvSpPr txBox="1"/>
          <p:nvPr/>
        </p:nvSpPr>
        <p:spPr>
          <a:xfrm>
            <a:off x="3908497" y="4682486"/>
            <a:ext cx="249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dirty="0">
                <a:solidFill>
                  <a:srgbClr val="C00000"/>
                </a:solidFill>
                <a:latin typeface="Impact" panose="020B0806030902050204" pitchFamily="34" charset="0"/>
              </a:rPr>
              <a:t>INSTITUCIONALES</a:t>
            </a:r>
            <a:endParaRPr lang="es-CO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cxnSp>
        <p:nvCxnSpPr>
          <p:cNvPr id="89" name="Conector recto 5">
            <a:extLst>
              <a:ext uri="{FF2B5EF4-FFF2-40B4-BE49-F238E27FC236}">
                <a16:creationId xmlns:a16="http://schemas.microsoft.com/office/drawing/2014/main" id="{DEC84F1A-5353-AA45-B3D2-740E635119F5}"/>
              </a:ext>
            </a:extLst>
          </p:cNvPr>
          <p:cNvCxnSpPr/>
          <p:nvPr/>
        </p:nvCxnSpPr>
        <p:spPr>
          <a:xfrm>
            <a:off x="5700327" y="4531620"/>
            <a:ext cx="0" cy="1083121"/>
          </a:xfrm>
          <a:prstGeom prst="line">
            <a:avLst/>
          </a:prstGeom>
          <a:noFill/>
          <a:ln w="9525" cap="flat" cmpd="sng" algn="ctr">
            <a:solidFill>
              <a:srgbClr val="F7321A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0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5768056" y="4465436"/>
            <a:ext cx="144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Impact" panose="020B0806030902050204" pitchFamily="34" charset="0"/>
              </a:rPr>
              <a:t>SURCOPAZ</a:t>
            </a:r>
            <a:endParaRPr lang="es-CO" sz="2400" dirty="0">
              <a:solidFill>
                <a:schemeClr val="accent6">
                  <a:lumMod val="40000"/>
                  <a:lumOff val="6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1" name="CuadroTexto 11">
            <a:extLst>
              <a:ext uri="{FF2B5EF4-FFF2-40B4-BE49-F238E27FC236}">
                <a16:creationId xmlns:a16="http://schemas.microsoft.com/office/drawing/2014/main" id="{45FD8B4E-0128-43B2-B8CE-D6F628BFC740}"/>
              </a:ext>
            </a:extLst>
          </p:cNvPr>
          <p:cNvSpPr txBox="1"/>
          <p:nvPr/>
        </p:nvSpPr>
        <p:spPr>
          <a:xfrm>
            <a:off x="3943124" y="4975227"/>
            <a:ext cx="168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es-CO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Liderados por docentes de la Facultad de Educación</a:t>
            </a:r>
            <a:endParaRPr lang="es-CO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uadroTexto 7">
            <a:extLst>
              <a:ext uri="{FF2B5EF4-FFF2-40B4-BE49-F238E27FC236}">
                <a16:creationId xmlns:a16="http://schemas.microsoft.com/office/drawing/2014/main" id="{2A55A59B-D2E0-437A-9F37-9C3CA32C8FF3}"/>
              </a:ext>
            </a:extLst>
          </p:cNvPr>
          <p:cNvSpPr txBox="1"/>
          <p:nvPr/>
        </p:nvSpPr>
        <p:spPr>
          <a:xfrm>
            <a:off x="5776614" y="5369420"/>
            <a:ext cx="358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400" b="1" dirty="0">
                <a:solidFill>
                  <a:prstClr val="black"/>
                </a:solidFill>
                <a:latin typeface="Calibri"/>
              </a:rPr>
              <a:t>Beneficiarios: 1,892 personas Aprox</a:t>
            </a:r>
            <a:r>
              <a:rPr lang="es-ES" sz="1600" b="1" dirty="0">
                <a:solidFill>
                  <a:prstClr val="black"/>
                </a:solidFill>
                <a:latin typeface="Calibri"/>
              </a:rPr>
              <a:t>.</a:t>
            </a:r>
            <a:endParaRPr lang="es-CO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5772335" y="5057407"/>
            <a:ext cx="144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Impact" panose="020B0806030902050204" pitchFamily="34" charset="0"/>
              </a:rPr>
              <a:t>DESCA</a:t>
            </a:r>
            <a:endParaRPr lang="es-CO" sz="2400" dirty="0">
              <a:solidFill>
                <a:schemeClr val="accent6">
                  <a:lumMod val="40000"/>
                  <a:lumOff val="60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94" name="Google Shape;74;p15"/>
          <p:cNvGrpSpPr/>
          <p:nvPr/>
        </p:nvGrpSpPr>
        <p:grpSpPr>
          <a:xfrm>
            <a:off x="2552346" y="4471085"/>
            <a:ext cx="1358925" cy="923575"/>
            <a:chOff x="2673625" y="934650"/>
            <a:chExt cx="1358925" cy="923575"/>
          </a:xfrm>
        </p:grpSpPr>
        <p:sp>
          <p:nvSpPr>
            <p:cNvPr id="95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endParaRPr sz="3500" kern="0" dirty="0">
                <a:solidFill>
                  <a:schemeClr val="bg2">
                    <a:lumMod val="9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6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  <p:sp>
          <p:nvSpPr>
            <p:cNvPr id="97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</p:grpSp>
      <p:sp>
        <p:nvSpPr>
          <p:cNvPr id="98" name="CuadroTexto 7">
            <a:extLst>
              <a:ext uri="{FF2B5EF4-FFF2-40B4-BE49-F238E27FC236}">
                <a16:creationId xmlns:a16="http://schemas.microsoft.com/office/drawing/2014/main" id="{2A55A59B-D2E0-437A-9F37-9C3CA32C8FF3}"/>
              </a:ext>
            </a:extLst>
          </p:cNvPr>
          <p:cNvSpPr txBox="1"/>
          <p:nvPr/>
        </p:nvSpPr>
        <p:spPr>
          <a:xfrm>
            <a:off x="5776615" y="4787315"/>
            <a:ext cx="3982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400" b="1" dirty="0">
                <a:solidFill>
                  <a:prstClr val="black"/>
                </a:solidFill>
                <a:latin typeface="Calibri"/>
              </a:rPr>
              <a:t>Beneficiarios: 384 personas Aprox</a:t>
            </a:r>
            <a:r>
              <a:rPr lang="es-ES" sz="1600" b="1" dirty="0">
                <a:solidFill>
                  <a:prstClr val="black"/>
                </a:solidFill>
                <a:latin typeface="Calibri"/>
              </a:rPr>
              <a:t>.</a:t>
            </a:r>
            <a:endParaRPr lang="es-CO" sz="12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0" name="Google Shape;440;p19"/>
          <p:cNvCxnSpPr/>
          <p:nvPr/>
        </p:nvCxnSpPr>
        <p:spPr>
          <a:xfrm>
            <a:off x="455370" y="2310715"/>
            <a:ext cx="2879826" cy="0"/>
          </a:xfrm>
          <a:prstGeom prst="straightConnector1">
            <a:avLst/>
          </a:prstGeom>
          <a:ln>
            <a:solidFill>
              <a:srgbClr val="FFCC99"/>
            </a:solidFill>
            <a:headEnd type="oval" w="sm" len="sm"/>
            <a:tailEnd type="oval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878D1D43-BDC5-4338-9662-C9264FEF10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70" t="42265" r="58470" b="42665"/>
          <a:stretch/>
        </p:blipFill>
        <p:spPr>
          <a:xfrm>
            <a:off x="213319" y="1164290"/>
            <a:ext cx="3518661" cy="103298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101" name="CuadroTexto 46">
            <a:extLst>
              <a:ext uri="{FF2B5EF4-FFF2-40B4-BE49-F238E27FC236}">
                <a16:creationId xmlns:a16="http://schemas.microsoft.com/office/drawing/2014/main" id="{C64A65A0-AB59-E14B-A50D-333F2FD0868D}"/>
              </a:ext>
            </a:extLst>
          </p:cNvPr>
          <p:cNvSpPr txBox="1"/>
          <p:nvPr/>
        </p:nvSpPr>
        <p:spPr>
          <a:xfrm>
            <a:off x="6361828" y="1701655"/>
            <a:ext cx="228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b="1" dirty="0">
                <a:solidFill>
                  <a:prstClr val="black"/>
                </a:solidFill>
                <a:latin typeface="Calibri"/>
              </a:rPr>
              <a:t>Proyección social</a:t>
            </a:r>
            <a:endParaRPr lang="es-CO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CuadroTexto 47">
            <a:extLst>
              <a:ext uri="{FF2B5EF4-FFF2-40B4-BE49-F238E27FC236}">
                <a16:creationId xmlns:a16="http://schemas.microsoft.com/office/drawing/2014/main" id="{089E2B8C-C53B-4A44-BEBD-22DC665DB2C5}"/>
              </a:ext>
            </a:extLst>
          </p:cNvPr>
          <p:cNvSpPr txBox="1"/>
          <p:nvPr/>
        </p:nvSpPr>
        <p:spPr>
          <a:xfrm>
            <a:off x="6367070" y="1957347"/>
            <a:ext cx="2495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2000" dirty="0">
                <a:solidFill>
                  <a:srgbClr val="C00000"/>
                </a:solidFill>
                <a:latin typeface="Impact" panose="020B0806030902050204" pitchFamily="34" charset="0"/>
              </a:rPr>
              <a:t>Remunerada</a:t>
            </a:r>
            <a:endParaRPr lang="es-CO" sz="20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cxnSp>
        <p:nvCxnSpPr>
          <p:cNvPr id="103" name="Conector recto 5">
            <a:extLst>
              <a:ext uri="{FF2B5EF4-FFF2-40B4-BE49-F238E27FC236}">
                <a16:creationId xmlns:a16="http://schemas.microsoft.com/office/drawing/2014/main" id="{DEC84F1A-5353-AA45-B3D2-740E635119F5}"/>
              </a:ext>
            </a:extLst>
          </p:cNvPr>
          <p:cNvCxnSpPr/>
          <p:nvPr/>
        </p:nvCxnSpPr>
        <p:spPr>
          <a:xfrm>
            <a:off x="8175444" y="1731650"/>
            <a:ext cx="0" cy="579065"/>
          </a:xfrm>
          <a:prstGeom prst="line">
            <a:avLst/>
          </a:prstGeom>
          <a:noFill/>
          <a:ln w="9525" cap="flat" cmpd="sng" algn="ctr">
            <a:solidFill>
              <a:srgbClr val="F7321A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04" name="CuadroTexto 7">
            <a:extLst>
              <a:ext uri="{FF2B5EF4-FFF2-40B4-BE49-F238E27FC236}">
                <a16:creationId xmlns:a16="http://schemas.microsoft.com/office/drawing/2014/main" id="{2A55A59B-D2E0-437A-9F37-9C3CA32C8FF3}"/>
              </a:ext>
            </a:extLst>
          </p:cNvPr>
          <p:cNvSpPr txBox="1"/>
          <p:nvPr/>
        </p:nvSpPr>
        <p:spPr>
          <a:xfrm>
            <a:off x="7082420" y="2964375"/>
            <a:ext cx="51095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2400" b="1" dirty="0">
                <a:solidFill>
                  <a:prstClr val="black"/>
                </a:solidFill>
                <a:latin typeface="Calibri"/>
              </a:rPr>
              <a:t>Venta de Servicios</a:t>
            </a:r>
          </a:p>
          <a:p>
            <a:pPr defTabSz="914400"/>
            <a:endParaRPr lang="es-ES" sz="1400" b="1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s-E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de Formación Pedagógica para Profesionales.</a:t>
            </a:r>
          </a:p>
          <a:p>
            <a:pPr defTabSz="914400"/>
            <a:r>
              <a:rPr lang="es-E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Beneficiarios: 13 Personas.</a:t>
            </a:r>
          </a:p>
          <a:p>
            <a:pPr defTabSz="914400"/>
            <a:endParaRPr lang="es-E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es-E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Diplomado en Docencia Universitaria</a:t>
            </a:r>
          </a:p>
          <a:p>
            <a:pPr defTabSz="914400"/>
            <a:r>
              <a:rPr lang="es-E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Beneficiarios: 40 Personas.</a:t>
            </a:r>
          </a:p>
          <a:p>
            <a:pPr defTabSz="914400"/>
            <a:endParaRPr lang="es-E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es-E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Lenguas  Extranjeras – ILEUSCO</a:t>
            </a:r>
          </a:p>
          <a:p>
            <a:pPr defTabSz="914400"/>
            <a:r>
              <a:rPr lang="es-E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Beneficiarios: 3,050 personas.</a:t>
            </a:r>
          </a:p>
        </p:txBody>
      </p:sp>
      <p:sp>
        <p:nvSpPr>
          <p:cNvPr id="105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8243173" y="1665466"/>
            <a:ext cx="635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4400" dirty="0">
                <a:solidFill>
                  <a:srgbClr val="C00000"/>
                </a:solidFill>
                <a:latin typeface="Impact" panose="020B0806030902050204" pitchFamily="34" charset="0"/>
              </a:rPr>
              <a:t>8</a:t>
            </a:r>
            <a:endParaRPr lang="es-CO" sz="44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106" name="CuadroTexto 11">
            <a:extLst>
              <a:ext uri="{FF2B5EF4-FFF2-40B4-BE49-F238E27FC236}">
                <a16:creationId xmlns:a16="http://schemas.microsoft.com/office/drawing/2014/main" id="{45FD8B4E-0128-43B2-B8CE-D6F628BFC740}"/>
              </a:ext>
            </a:extLst>
          </p:cNvPr>
          <p:cNvSpPr txBox="1"/>
          <p:nvPr/>
        </p:nvSpPr>
        <p:spPr>
          <a:xfrm>
            <a:off x="8158900" y="2260738"/>
            <a:ext cx="8370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</a:t>
            </a:r>
            <a:endParaRPr lang="es-CO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CuadroTexto 10">
            <a:extLst>
              <a:ext uri="{FF2B5EF4-FFF2-40B4-BE49-F238E27FC236}">
                <a16:creationId xmlns:a16="http://schemas.microsoft.com/office/drawing/2014/main" id="{5598FF58-6A5B-459B-B409-694EB0F1A2FB}"/>
              </a:ext>
            </a:extLst>
          </p:cNvPr>
          <p:cNvSpPr txBox="1"/>
          <p:nvPr/>
        </p:nvSpPr>
        <p:spPr>
          <a:xfrm>
            <a:off x="622988" y="4158731"/>
            <a:ext cx="635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4400" dirty="0">
                <a:solidFill>
                  <a:srgbClr val="C00000"/>
                </a:solidFill>
                <a:latin typeface="Impact" panose="020B0806030902050204" pitchFamily="34" charset="0"/>
              </a:rPr>
              <a:t>4</a:t>
            </a:r>
            <a:endParaRPr lang="es-CO" sz="44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108" name="CuadroTexto 11">
            <a:extLst>
              <a:ext uri="{FF2B5EF4-FFF2-40B4-BE49-F238E27FC236}">
                <a16:creationId xmlns:a16="http://schemas.microsoft.com/office/drawing/2014/main" id="{45FD8B4E-0128-43B2-B8CE-D6F628BFC740}"/>
              </a:ext>
            </a:extLst>
          </p:cNvPr>
          <p:cNvSpPr txBox="1"/>
          <p:nvPr/>
        </p:nvSpPr>
        <p:spPr>
          <a:xfrm>
            <a:off x="455370" y="4820450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E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Convenios</a:t>
            </a:r>
            <a:endParaRPr lang="es-CO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oogle Shape;74;p15"/>
          <p:cNvGrpSpPr/>
          <p:nvPr/>
        </p:nvGrpSpPr>
        <p:grpSpPr>
          <a:xfrm>
            <a:off x="4938653" y="1609199"/>
            <a:ext cx="1358925" cy="923575"/>
            <a:chOff x="2673625" y="934650"/>
            <a:chExt cx="1358925" cy="923575"/>
          </a:xfrm>
        </p:grpSpPr>
        <p:sp>
          <p:nvSpPr>
            <p:cNvPr id="110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endParaRPr sz="3500" kern="0" dirty="0">
                <a:solidFill>
                  <a:schemeClr val="bg2">
                    <a:lumMod val="9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1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  <p:sp>
          <p:nvSpPr>
            <p:cNvPr id="112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</p:grpSp>
      <p:sp>
        <p:nvSpPr>
          <p:cNvPr id="4" name="Rectángulo 3"/>
          <p:cNvSpPr/>
          <p:nvPr/>
        </p:nvSpPr>
        <p:spPr>
          <a:xfrm>
            <a:off x="1426413" y="3535483"/>
            <a:ext cx="478139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CO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 Interadministrativo N° 17 de 2020. HUILA CRECE EN ALFABETIZACIÓN 2020- Departamento del Huila- Secretaría de Educación Departamental.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CO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 Interadministrativo N° 0321ED26/001. PITALITO MEJOR EDUCADO.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CO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Contrato Interadministrativo 0993 de 2019: Aliados Gobernación del Huila y Secretaría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s-CO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Educación Departamental.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</a:pPr>
            <a:r>
              <a:rPr lang="es-CO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 810 de 2020. Ministerio de Ciencias y Tecnología - Universidad Surcolombiana.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Google Shape;440;p19"/>
          <p:cNvCxnSpPr/>
          <p:nvPr/>
        </p:nvCxnSpPr>
        <p:spPr>
          <a:xfrm>
            <a:off x="455370" y="2310715"/>
            <a:ext cx="2879826" cy="0"/>
          </a:xfrm>
          <a:prstGeom prst="straightConnector1">
            <a:avLst/>
          </a:prstGeom>
          <a:ln>
            <a:solidFill>
              <a:srgbClr val="FFCC99"/>
            </a:solidFill>
            <a:headEnd type="oval" w="sm" len="sm"/>
            <a:tailEnd type="oval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878D1D43-BDC5-4338-9662-C9264FEF10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70" t="42265" r="58470" b="42665"/>
          <a:stretch/>
        </p:blipFill>
        <p:spPr>
          <a:xfrm>
            <a:off x="213319" y="1164290"/>
            <a:ext cx="3518661" cy="103298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grpSp>
        <p:nvGrpSpPr>
          <p:cNvPr id="39" name="Google Shape;74;p15"/>
          <p:cNvGrpSpPr/>
          <p:nvPr/>
        </p:nvGrpSpPr>
        <p:grpSpPr>
          <a:xfrm>
            <a:off x="-40590" y="2538184"/>
            <a:ext cx="1358925" cy="923575"/>
            <a:chOff x="2673625" y="934650"/>
            <a:chExt cx="1358925" cy="923575"/>
          </a:xfrm>
        </p:grpSpPr>
        <p:sp>
          <p:nvSpPr>
            <p:cNvPr id="40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endParaRPr sz="3500" kern="0" dirty="0">
                <a:solidFill>
                  <a:schemeClr val="bg2">
                    <a:lumMod val="9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1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  <p:sp>
          <p:nvSpPr>
            <p:cNvPr id="42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chemeClr val="bg2">
                    <a:lumMod val="90000"/>
                  </a:schemeClr>
                </a:solidFill>
                <a:latin typeface="Calibri"/>
              </a:endParaRP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8281" t="53077" r="44584" b="37571"/>
          <a:stretch/>
        </p:blipFill>
        <p:spPr>
          <a:xfrm>
            <a:off x="38836" y="1226730"/>
            <a:ext cx="3371851" cy="962025"/>
          </a:xfrm>
          <a:prstGeom prst="round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41771" t="23797" r="43698" b="50185"/>
          <a:stretch/>
        </p:blipFill>
        <p:spPr>
          <a:xfrm>
            <a:off x="3697327" y="2454129"/>
            <a:ext cx="953430" cy="96026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385610" y="2759259"/>
            <a:ext cx="1911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ES" sz="2400" b="1" dirty="0">
                <a:solidFill>
                  <a:srgbClr val="BA8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MOVILIDAD</a:t>
            </a:r>
            <a:endParaRPr lang="es-CO" sz="3600" dirty="0">
              <a:solidFill>
                <a:srgbClr val="BA8C00"/>
              </a:solidFill>
              <a:latin typeface="Calibri"/>
            </a:endParaRPr>
          </a:p>
        </p:txBody>
      </p:sp>
      <p:graphicFrame>
        <p:nvGraphicFramePr>
          <p:cNvPr id="50" name="Tabla 2">
            <a:extLst>
              <a:ext uri="{FF2B5EF4-FFF2-40B4-BE49-F238E27FC236}">
                <a16:creationId xmlns:a16="http://schemas.microsoft.com/office/drawing/2014/main" id="{F9F20E29-AACF-4B4C-AA40-FF8A3DCC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54706"/>
              </p:ext>
            </p:extLst>
          </p:nvPr>
        </p:nvGraphicFramePr>
        <p:xfrm>
          <a:off x="552451" y="3726794"/>
          <a:ext cx="5019331" cy="139912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31659">
                  <a:extLst>
                    <a:ext uri="{9D8B030D-6E8A-4147-A177-3AD203B41FA5}">
                      <a16:colId xmlns:a16="http://schemas.microsoft.com/office/drawing/2014/main" val="3025879189"/>
                    </a:ext>
                  </a:extLst>
                </a:gridCol>
                <a:gridCol w="1024354">
                  <a:extLst>
                    <a:ext uri="{9D8B030D-6E8A-4147-A177-3AD203B41FA5}">
                      <a16:colId xmlns:a16="http://schemas.microsoft.com/office/drawing/2014/main" val="2231570722"/>
                    </a:ext>
                  </a:extLst>
                </a:gridCol>
                <a:gridCol w="1331659">
                  <a:extLst>
                    <a:ext uri="{9D8B030D-6E8A-4147-A177-3AD203B41FA5}">
                      <a16:colId xmlns:a16="http://schemas.microsoft.com/office/drawing/2014/main" val="2985020401"/>
                    </a:ext>
                  </a:extLst>
                </a:gridCol>
                <a:gridCol w="1331659">
                  <a:extLst>
                    <a:ext uri="{9D8B030D-6E8A-4147-A177-3AD203B41FA5}">
                      <a16:colId xmlns:a16="http://schemas.microsoft.com/office/drawing/2014/main" val="429726507"/>
                    </a:ext>
                  </a:extLst>
                </a:gridCol>
              </a:tblGrid>
              <a:tr h="8606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800" dirty="0"/>
                        <a:t>Nacional Entrante</a:t>
                      </a:r>
                      <a:endParaRPr lang="es-CO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/>
                        <a:t>Nacional Saliente</a:t>
                      </a:r>
                      <a:endParaRPr lang="es-CO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/>
                        <a:t>Internacional Entrante</a:t>
                      </a:r>
                    </a:p>
                    <a:p>
                      <a:pPr algn="ctr"/>
                      <a:endParaRPr lang="es-CO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/>
                        <a:t>Internacional Saliente</a:t>
                      </a:r>
                      <a:endParaRPr lang="es-CO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27649"/>
                  </a:ext>
                </a:extLst>
              </a:tr>
              <a:tr h="53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800" dirty="0"/>
                        <a:t>6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800" dirty="0"/>
                        <a:t>3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40852"/>
                  </a:ext>
                </a:extLst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037233"/>
              </p:ext>
            </p:extLst>
          </p:nvPr>
        </p:nvGraphicFramePr>
        <p:xfrm>
          <a:off x="999392" y="5438315"/>
          <a:ext cx="2895600" cy="119987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90391">
                  <a:extLst>
                    <a:ext uri="{9D8B030D-6E8A-4147-A177-3AD203B41FA5}">
                      <a16:colId xmlns:a16="http://schemas.microsoft.com/office/drawing/2014/main" val="3722063945"/>
                    </a:ext>
                  </a:extLst>
                </a:gridCol>
                <a:gridCol w="1005209">
                  <a:extLst>
                    <a:ext uri="{9D8B030D-6E8A-4147-A177-3AD203B41FA5}">
                      <a16:colId xmlns:a16="http://schemas.microsoft.com/office/drawing/2014/main" val="2943550708"/>
                    </a:ext>
                  </a:extLst>
                </a:gridCol>
              </a:tblGrid>
              <a:tr h="426781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kern="1200" dirty="0">
                          <a:effectLst/>
                        </a:rPr>
                        <a:t>DOCENTES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</a:rPr>
                        <a:t>7</a:t>
                      </a:r>
                      <a:endParaRPr lang="es-C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26703"/>
                  </a:ext>
                </a:extLst>
              </a:tr>
              <a:tr h="34631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kern="1200">
                          <a:effectLst/>
                        </a:rPr>
                        <a:t>ESTUDIANTES</a:t>
                      </a:r>
                      <a:endParaRPr lang="es-CO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</a:rPr>
                        <a:t>15</a:t>
                      </a:r>
                      <a:endParaRPr lang="es-C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446318"/>
                  </a:ext>
                </a:extLst>
              </a:tr>
              <a:tr h="426781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kern="1200" dirty="0">
                          <a:effectLst/>
                        </a:rPr>
                        <a:t>TOTAL</a:t>
                      </a:r>
                      <a:endParaRPr lang="es-CO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22</a:t>
                      </a:r>
                      <a:endParaRPr lang="es-C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651481"/>
                  </a:ext>
                </a:extLst>
              </a:tr>
            </a:tbl>
          </a:graphicData>
        </a:graphic>
      </p:graphicFrame>
      <p:grpSp>
        <p:nvGrpSpPr>
          <p:cNvPr id="51" name="Google Shape;74;p15"/>
          <p:cNvGrpSpPr/>
          <p:nvPr/>
        </p:nvGrpSpPr>
        <p:grpSpPr>
          <a:xfrm>
            <a:off x="6348522" y="2850584"/>
            <a:ext cx="3859525" cy="923575"/>
            <a:chOff x="2673625" y="934650"/>
            <a:chExt cx="3859525" cy="923575"/>
          </a:xfrm>
          <a:solidFill>
            <a:srgbClr val="00B0F0"/>
          </a:solidFill>
        </p:grpSpPr>
        <p:sp>
          <p:nvSpPr>
            <p:cNvPr id="56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s-ES" sz="3500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4</a:t>
              </a:r>
              <a:endParaRPr sz="3500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grpFill/>
            <a:ln>
              <a:solidFill>
                <a:srgbClr val="00CC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58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grpFill/>
            <a:ln>
              <a:solidFill>
                <a:srgbClr val="00CC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59" name="Google Shape;78;p15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200" kern="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" name="Rectángulo 12"/>
          <p:cNvSpPr/>
          <p:nvPr/>
        </p:nvSpPr>
        <p:spPr>
          <a:xfrm>
            <a:off x="7170861" y="3102189"/>
            <a:ext cx="2808866" cy="465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ACTIVIDADES DE CLIMA LABORAL </a:t>
            </a:r>
            <a:endParaRPr lang="es-CO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oogle Shape;74;p15"/>
          <p:cNvGrpSpPr/>
          <p:nvPr/>
        </p:nvGrpSpPr>
        <p:grpSpPr>
          <a:xfrm>
            <a:off x="7162445" y="3721416"/>
            <a:ext cx="3859525" cy="923575"/>
            <a:chOff x="2673625" y="934650"/>
            <a:chExt cx="3859525" cy="923575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61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s-ES" sz="3500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endParaRPr sz="3500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62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63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65" name="Google Shape;78;p15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grpFill/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200" kern="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4" name="Rectángulo 13"/>
          <p:cNvSpPr/>
          <p:nvPr/>
        </p:nvSpPr>
        <p:spPr>
          <a:xfrm>
            <a:off x="8038353" y="3883412"/>
            <a:ext cx="2842159" cy="663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 fontAlgn="base">
              <a:lnSpc>
                <a:spcPct val="115000"/>
              </a:lnSpc>
              <a:spcAft>
                <a:spcPts val="0"/>
              </a:spcAft>
            </a:pPr>
            <a:r>
              <a:rPr lang="es-ES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ACTIVIDADES RELACIONADAS CON ESTILOS DE VIDA SALUDABLE </a:t>
            </a:r>
            <a:endParaRPr lang="es-CO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6" name="Google Shape;74;p15"/>
          <p:cNvGrpSpPr/>
          <p:nvPr/>
        </p:nvGrpSpPr>
        <p:grpSpPr>
          <a:xfrm>
            <a:off x="5349743" y="1964521"/>
            <a:ext cx="4646355" cy="923575"/>
            <a:chOff x="2673625" y="934537"/>
            <a:chExt cx="3859525" cy="923575"/>
          </a:xfrm>
          <a:solidFill>
            <a:srgbClr val="FF9999"/>
          </a:solidFill>
        </p:grpSpPr>
        <p:sp>
          <p:nvSpPr>
            <p:cNvPr id="77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s-ES" sz="3500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sz="3500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78" name="Google Shape;76;p15"/>
            <p:cNvSpPr/>
            <p:nvPr/>
          </p:nvSpPr>
          <p:spPr>
            <a:xfrm>
              <a:off x="3378144" y="934537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grpFill/>
            <a:ln>
              <a:solidFill>
                <a:srgbClr val="FF9999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79" name="Google Shape;77;p15"/>
            <p:cNvSpPr/>
            <p:nvPr/>
          </p:nvSpPr>
          <p:spPr>
            <a:xfrm>
              <a:off x="3480128" y="1230458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grpFill/>
            <a:ln>
              <a:solidFill>
                <a:srgbClr val="FF9999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80" name="Google Shape;78;p15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grpFill/>
            <a:ln>
              <a:solidFill>
                <a:srgbClr val="FF9999"/>
              </a:solidFill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200" kern="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" name="Google Shape;74;p15"/>
          <p:cNvGrpSpPr/>
          <p:nvPr/>
        </p:nvGrpSpPr>
        <p:grpSpPr>
          <a:xfrm>
            <a:off x="7775047" y="4721929"/>
            <a:ext cx="3859525" cy="923575"/>
            <a:chOff x="2673625" y="934650"/>
            <a:chExt cx="3859525" cy="923575"/>
          </a:xfrm>
          <a:solidFill>
            <a:srgbClr val="CCCCFF"/>
          </a:solidFill>
        </p:grpSpPr>
        <p:sp>
          <p:nvSpPr>
            <p:cNvPr id="125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s-ES" sz="3500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endParaRPr sz="3500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26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7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8" name="Google Shape;78;p15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200" kern="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9" name="Rectángulo 128"/>
          <p:cNvSpPr/>
          <p:nvPr/>
        </p:nvSpPr>
        <p:spPr>
          <a:xfrm>
            <a:off x="8605098" y="4982557"/>
            <a:ext cx="2782000" cy="469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 fontAlgn="base">
              <a:lnSpc>
                <a:spcPct val="115000"/>
              </a:lnSpc>
              <a:spcAft>
                <a:spcPts val="0"/>
              </a:spcAft>
            </a:pPr>
            <a:r>
              <a:rPr lang="es-CO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ACTIVIDADES RELACIONADAS HABILIDADES  PARA LA VIDA</a:t>
            </a:r>
            <a:endParaRPr lang="es-CO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2" name="Google Shape;440;p19"/>
          <p:cNvCxnSpPr/>
          <p:nvPr/>
        </p:nvCxnSpPr>
        <p:spPr>
          <a:xfrm>
            <a:off x="248503" y="2217939"/>
            <a:ext cx="2879826" cy="0"/>
          </a:xfrm>
          <a:prstGeom prst="straightConnector1">
            <a:avLst/>
          </a:prstGeom>
          <a:ln>
            <a:solidFill>
              <a:srgbClr val="92D050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6953105" y="2116305"/>
            <a:ext cx="288720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ACTIVIDADES PARA CREAR E IMPULSAR EL COMITÉ DE BIENESTAR DE LA FACULTAD DE EDUCACIÓN.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8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8281" t="62129" r="44792" b="28519"/>
          <a:stretch/>
        </p:blipFill>
        <p:spPr>
          <a:xfrm>
            <a:off x="0" y="1197813"/>
            <a:ext cx="3383280" cy="962026"/>
          </a:xfrm>
          <a:prstGeom prst="round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691640" y="3161944"/>
            <a:ext cx="1358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6000" b="1" kern="0" dirty="0">
                <a:solidFill>
                  <a:srgbClr val="990033"/>
                </a:solidFill>
                <a:latin typeface="Calibri"/>
                <a:cs typeface="Calibri"/>
                <a:sym typeface="Calibri"/>
              </a:rPr>
              <a:t>47</a:t>
            </a:r>
            <a:endParaRPr lang="en-US" sz="4000" kern="0" dirty="0">
              <a:solidFill>
                <a:srgbClr val="990033"/>
              </a:solidFill>
              <a:latin typeface="Calibri"/>
            </a:endParaRPr>
          </a:p>
        </p:txBody>
      </p:sp>
      <p:cxnSp>
        <p:nvCxnSpPr>
          <p:cNvPr id="7" name="Google Shape;440;p19"/>
          <p:cNvCxnSpPr/>
          <p:nvPr/>
        </p:nvCxnSpPr>
        <p:spPr>
          <a:xfrm>
            <a:off x="229614" y="2180223"/>
            <a:ext cx="2879826" cy="0"/>
          </a:xfrm>
          <a:prstGeom prst="straightConnector1">
            <a:avLst/>
          </a:prstGeom>
          <a:ln>
            <a:solidFill>
              <a:srgbClr val="00B0F0"/>
            </a:solidFill>
            <a:headEnd type="oval" w="sm" len="sm"/>
            <a:tail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1A17EF37-E9C9-9841-9EDF-55504094D1E7}"/>
              </a:ext>
            </a:extLst>
          </p:cNvPr>
          <p:cNvSpPr txBox="1"/>
          <p:nvPr/>
        </p:nvSpPr>
        <p:spPr>
          <a:xfrm>
            <a:off x="229614" y="3984234"/>
            <a:ext cx="3821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PROYECTOS APROBADOS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847884-D202-DA4D-AC43-45B5725B8493}"/>
              </a:ext>
            </a:extLst>
          </p:cNvPr>
          <p:cNvSpPr txBox="1"/>
          <p:nvPr/>
        </p:nvSpPr>
        <p:spPr>
          <a:xfrm>
            <a:off x="229614" y="6425207"/>
            <a:ext cx="16450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Secretaría Administrativa.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5524" t="6762" r="16620" b="8159"/>
          <a:stretch/>
        </p:blipFill>
        <p:spPr>
          <a:xfrm>
            <a:off x="4050707" y="1504061"/>
            <a:ext cx="6553099" cy="454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7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8281" t="62129" r="44792" b="28519"/>
          <a:stretch/>
        </p:blipFill>
        <p:spPr>
          <a:xfrm>
            <a:off x="0" y="1197813"/>
            <a:ext cx="3383280" cy="962026"/>
          </a:xfrm>
          <a:prstGeom prst="roundRect">
            <a:avLst/>
          </a:prstGeom>
        </p:spPr>
      </p:pic>
      <p:cxnSp>
        <p:nvCxnSpPr>
          <p:cNvPr id="7" name="Google Shape;440;p19"/>
          <p:cNvCxnSpPr/>
          <p:nvPr/>
        </p:nvCxnSpPr>
        <p:spPr>
          <a:xfrm>
            <a:off x="229614" y="2180223"/>
            <a:ext cx="2879826" cy="0"/>
          </a:xfrm>
          <a:prstGeom prst="straightConnector1">
            <a:avLst/>
          </a:prstGeom>
          <a:ln>
            <a:solidFill>
              <a:srgbClr val="00B0F0"/>
            </a:solidFill>
            <a:headEnd type="oval" w="sm" len="sm"/>
            <a:tail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AA847884-D202-DA4D-AC43-45B5725B8493}"/>
              </a:ext>
            </a:extLst>
          </p:cNvPr>
          <p:cNvSpPr txBox="1"/>
          <p:nvPr/>
        </p:nvSpPr>
        <p:spPr>
          <a:xfrm>
            <a:off x="324741" y="6433753"/>
            <a:ext cx="16450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Secretaría Administrativa.</a:t>
            </a: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322781"/>
              </p:ext>
            </p:extLst>
          </p:nvPr>
        </p:nvGraphicFramePr>
        <p:xfrm>
          <a:off x="3648807" y="1529861"/>
          <a:ext cx="8124095" cy="483576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24819">
                  <a:extLst>
                    <a:ext uri="{9D8B030D-6E8A-4147-A177-3AD203B41FA5}">
                      <a16:colId xmlns:a16="http://schemas.microsoft.com/office/drawing/2014/main" val="3145300166"/>
                    </a:ext>
                  </a:extLst>
                </a:gridCol>
                <a:gridCol w="1624819">
                  <a:extLst>
                    <a:ext uri="{9D8B030D-6E8A-4147-A177-3AD203B41FA5}">
                      <a16:colId xmlns:a16="http://schemas.microsoft.com/office/drawing/2014/main" val="3450876473"/>
                    </a:ext>
                  </a:extLst>
                </a:gridCol>
                <a:gridCol w="1624819">
                  <a:extLst>
                    <a:ext uri="{9D8B030D-6E8A-4147-A177-3AD203B41FA5}">
                      <a16:colId xmlns:a16="http://schemas.microsoft.com/office/drawing/2014/main" val="844737847"/>
                    </a:ext>
                  </a:extLst>
                </a:gridCol>
                <a:gridCol w="1624819">
                  <a:extLst>
                    <a:ext uri="{9D8B030D-6E8A-4147-A177-3AD203B41FA5}">
                      <a16:colId xmlns:a16="http://schemas.microsoft.com/office/drawing/2014/main" val="806836313"/>
                    </a:ext>
                  </a:extLst>
                </a:gridCol>
                <a:gridCol w="1624819">
                  <a:extLst>
                    <a:ext uri="{9D8B030D-6E8A-4147-A177-3AD203B41FA5}">
                      <a16:colId xmlns:a16="http://schemas.microsoft.com/office/drawing/2014/main" val="3993216187"/>
                    </a:ext>
                  </a:extLst>
                </a:gridCol>
              </a:tblGrid>
              <a:tr h="55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Subsistema/ Vigencia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Apropiado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Ejecutado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SALDO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% EJECUCION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780594583"/>
                  </a:ext>
                </a:extLst>
              </a:tr>
              <a:tr h="285566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Formación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581195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83.577.956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61.857.433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21.720.523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74%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382243143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2020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66.010.789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49.858.496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16.152.293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75,53%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810309980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2019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245.369.031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219.195.925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26.173.106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89,33%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344355770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2018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106.707.905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70.298.583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36.409.322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65,88%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037160928"/>
                  </a:ext>
                </a:extLst>
              </a:tr>
              <a:tr h="285566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Investigación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213939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83.176.734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63.983.868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19.192.866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77%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17174581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2020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81.000.000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39.378.300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41.621.700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48,62%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933915829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75.597.081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58.861.419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16.735.662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77,86%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673154946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115.000.000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50.519.021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64.480.979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43,93%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470783507"/>
                  </a:ext>
                </a:extLst>
              </a:tr>
              <a:tr h="285566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Proyección Social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001739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266.685.706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242.866.443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23.819.263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91%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171668444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245.014.635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230.205.338.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14.809.297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93,96%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47215747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290.000.000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255.108.700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34.891.300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87,97%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227681430"/>
                  </a:ext>
                </a:extLst>
              </a:tr>
              <a:tr h="28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336.509.458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297.491.272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39.018.186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88,41%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1111418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62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8281" t="62129" r="44792" b="28519"/>
          <a:stretch/>
        </p:blipFill>
        <p:spPr>
          <a:xfrm>
            <a:off x="0" y="1197813"/>
            <a:ext cx="3383280" cy="962026"/>
          </a:xfrm>
          <a:prstGeom prst="roundRect">
            <a:avLst/>
          </a:prstGeom>
        </p:spPr>
      </p:pic>
      <p:cxnSp>
        <p:nvCxnSpPr>
          <p:cNvPr id="7" name="Google Shape;440;p19"/>
          <p:cNvCxnSpPr/>
          <p:nvPr/>
        </p:nvCxnSpPr>
        <p:spPr>
          <a:xfrm>
            <a:off x="229614" y="2180223"/>
            <a:ext cx="2879826" cy="0"/>
          </a:xfrm>
          <a:prstGeom prst="straightConnector1">
            <a:avLst/>
          </a:prstGeom>
          <a:ln>
            <a:solidFill>
              <a:srgbClr val="00B0F0"/>
            </a:solidFill>
            <a:headEnd type="oval" w="sm" len="sm"/>
            <a:tail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AA847884-D202-DA4D-AC43-45B5725B8493}"/>
              </a:ext>
            </a:extLst>
          </p:cNvPr>
          <p:cNvSpPr txBox="1"/>
          <p:nvPr/>
        </p:nvSpPr>
        <p:spPr>
          <a:xfrm>
            <a:off x="324741" y="6433753"/>
            <a:ext cx="16450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Secretaría Administrativa.</a:t>
            </a: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25342"/>
              </p:ext>
            </p:extLst>
          </p:nvPr>
        </p:nvGraphicFramePr>
        <p:xfrm>
          <a:off x="3657597" y="1529862"/>
          <a:ext cx="8184625" cy="490388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36925">
                  <a:extLst>
                    <a:ext uri="{9D8B030D-6E8A-4147-A177-3AD203B41FA5}">
                      <a16:colId xmlns:a16="http://schemas.microsoft.com/office/drawing/2014/main" val="3145300166"/>
                    </a:ext>
                  </a:extLst>
                </a:gridCol>
                <a:gridCol w="1636925">
                  <a:extLst>
                    <a:ext uri="{9D8B030D-6E8A-4147-A177-3AD203B41FA5}">
                      <a16:colId xmlns:a16="http://schemas.microsoft.com/office/drawing/2014/main" val="3450876473"/>
                    </a:ext>
                  </a:extLst>
                </a:gridCol>
                <a:gridCol w="1636925">
                  <a:extLst>
                    <a:ext uri="{9D8B030D-6E8A-4147-A177-3AD203B41FA5}">
                      <a16:colId xmlns:a16="http://schemas.microsoft.com/office/drawing/2014/main" val="844737847"/>
                    </a:ext>
                  </a:extLst>
                </a:gridCol>
                <a:gridCol w="1636925">
                  <a:extLst>
                    <a:ext uri="{9D8B030D-6E8A-4147-A177-3AD203B41FA5}">
                      <a16:colId xmlns:a16="http://schemas.microsoft.com/office/drawing/2014/main" val="806836313"/>
                    </a:ext>
                  </a:extLst>
                </a:gridCol>
                <a:gridCol w="1636925">
                  <a:extLst>
                    <a:ext uri="{9D8B030D-6E8A-4147-A177-3AD203B41FA5}">
                      <a16:colId xmlns:a16="http://schemas.microsoft.com/office/drawing/2014/main" val="3993216187"/>
                    </a:ext>
                  </a:extLst>
                </a:gridCol>
              </a:tblGrid>
              <a:tr h="5083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Subsistema/ Vigencia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Apropiado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Ejecutado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SALDO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% EJECUCION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780594583"/>
                  </a:ext>
                </a:extLst>
              </a:tr>
              <a:tr h="254198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Bienestar Universitario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636993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43.779.312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41.751.355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2.027.957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95%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551561643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29.000.000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25.776.418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3.223.582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88,88%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846758638"/>
                  </a:ext>
                </a:extLst>
              </a:tr>
              <a:tr h="224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68.356.251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59.482.037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8.874.214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87,02%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1370857175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74.200.000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63.207.993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10.992.007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85,19%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1657774558"/>
                  </a:ext>
                </a:extLst>
              </a:tr>
              <a:tr h="254198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Administrativo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52620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314.829.405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219.275.638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95.553.767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70%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4149789639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258.741.609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164.865.500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93.876.109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63,72%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1081541164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193.000.000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188.748.150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4.251.850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97,80%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699165947"/>
                  </a:ext>
                </a:extLst>
              </a:tr>
              <a:tr h="254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161.799.810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142.485.355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19.314.455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88,06%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240266153"/>
                  </a:ext>
                </a:extLst>
              </a:tr>
              <a:tr h="47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Total Vigencia 2021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792.049.113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629.734.737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162.314.376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80%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2595267372"/>
                  </a:ext>
                </a:extLst>
              </a:tr>
              <a:tr h="47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Total Vigencia 2020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679.767.033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510.084.052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169.682.981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75,04%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580035131"/>
                  </a:ext>
                </a:extLst>
              </a:tr>
              <a:tr h="47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Total Vigencia 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872.322.363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781.396.231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90.926.132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89,58%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3398828179"/>
                  </a:ext>
                </a:extLst>
              </a:tr>
              <a:tr h="47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Total Vigencia 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794.217.173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624.002.224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170.214.949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78,57%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788" marR="12788" marT="0" marB="0" anchor="b"/>
                </a:tc>
                <a:extLst>
                  <a:ext uri="{0D108BD9-81ED-4DB2-BD59-A6C34878D82A}">
                    <a16:rowId xmlns:a16="http://schemas.microsoft.com/office/drawing/2014/main" val="96391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8281" t="62129" r="44792" b="28519"/>
          <a:stretch/>
        </p:blipFill>
        <p:spPr>
          <a:xfrm>
            <a:off x="0" y="1197813"/>
            <a:ext cx="3383280" cy="962026"/>
          </a:xfrm>
          <a:prstGeom prst="roundRect">
            <a:avLst/>
          </a:prstGeom>
        </p:spPr>
      </p:pic>
      <p:cxnSp>
        <p:nvCxnSpPr>
          <p:cNvPr id="7" name="Google Shape;440;p19"/>
          <p:cNvCxnSpPr/>
          <p:nvPr/>
        </p:nvCxnSpPr>
        <p:spPr>
          <a:xfrm>
            <a:off x="229614" y="2180223"/>
            <a:ext cx="2879826" cy="0"/>
          </a:xfrm>
          <a:prstGeom prst="straightConnector1">
            <a:avLst/>
          </a:prstGeom>
          <a:ln>
            <a:solidFill>
              <a:srgbClr val="00B0F0"/>
            </a:solidFill>
            <a:headEnd type="oval" w="sm" len="sm"/>
            <a:tail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AA847884-D202-DA4D-AC43-45B5725B8493}"/>
              </a:ext>
            </a:extLst>
          </p:cNvPr>
          <p:cNvSpPr txBox="1"/>
          <p:nvPr/>
        </p:nvSpPr>
        <p:spPr>
          <a:xfrm>
            <a:off x="324741" y="6433753"/>
            <a:ext cx="16450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Secretaría Administrativa.</a:t>
            </a: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797559"/>
              </p:ext>
            </p:extLst>
          </p:nvPr>
        </p:nvGraphicFramePr>
        <p:xfrm>
          <a:off x="3710354" y="1547446"/>
          <a:ext cx="8044960" cy="497644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730375">
                  <a:extLst>
                    <a:ext uri="{9D8B030D-6E8A-4147-A177-3AD203B41FA5}">
                      <a16:colId xmlns:a16="http://schemas.microsoft.com/office/drawing/2014/main" val="3299184108"/>
                    </a:ext>
                  </a:extLst>
                </a:gridCol>
                <a:gridCol w="1560746">
                  <a:extLst>
                    <a:ext uri="{9D8B030D-6E8A-4147-A177-3AD203B41FA5}">
                      <a16:colId xmlns:a16="http://schemas.microsoft.com/office/drawing/2014/main" val="1245102328"/>
                    </a:ext>
                  </a:extLst>
                </a:gridCol>
                <a:gridCol w="1469231">
                  <a:extLst>
                    <a:ext uri="{9D8B030D-6E8A-4147-A177-3AD203B41FA5}">
                      <a16:colId xmlns:a16="http://schemas.microsoft.com/office/drawing/2014/main" val="3751339395"/>
                    </a:ext>
                  </a:extLst>
                </a:gridCol>
                <a:gridCol w="1549858">
                  <a:extLst>
                    <a:ext uri="{9D8B030D-6E8A-4147-A177-3AD203B41FA5}">
                      <a16:colId xmlns:a16="http://schemas.microsoft.com/office/drawing/2014/main" val="983104616"/>
                    </a:ext>
                  </a:extLst>
                </a:gridCol>
                <a:gridCol w="1734750">
                  <a:extLst>
                    <a:ext uri="{9D8B030D-6E8A-4147-A177-3AD203B41FA5}">
                      <a16:colId xmlns:a16="http://schemas.microsoft.com/office/drawing/2014/main" val="183978707"/>
                    </a:ext>
                  </a:extLst>
                </a:gridCol>
              </a:tblGrid>
              <a:tr h="297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VIGENCIA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2021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2020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2018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2460735556"/>
                  </a:ext>
                </a:extLst>
              </a:tr>
              <a:tr h="817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 dirty="0">
                          <a:effectLst/>
                        </a:rPr>
                        <a:t>INGRESOS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$5.796.817.049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$5.698.786.290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$5.322.172.568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$4.734.799.724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160610445"/>
                  </a:ext>
                </a:extLst>
              </a:tr>
              <a:tr h="817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 dirty="0">
                          <a:effectLst/>
                        </a:rPr>
                        <a:t>EGRESOS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$4.713.428.590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$4.619.859.594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$4.326.635.792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$3.655.978.091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3410201617"/>
                  </a:ext>
                </a:extLst>
              </a:tr>
              <a:tr h="817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 dirty="0">
                          <a:effectLst/>
                        </a:rPr>
                        <a:t>EXCEDENTES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$1.083.388.459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$1.078.926.696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$995.536.776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$1.078.821.633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131340715"/>
                  </a:ext>
                </a:extLst>
              </a:tr>
              <a:tr h="742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>
                          <a:effectLst/>
                        </a:rPr>
                        <a:t>plan desarrollo admon central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$487.524.807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$485.517.013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$445.041.657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$483.083.808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1706177353"/>
                  </a:ext>
                </a:extLst>
              </a:tr>
              <a:tr h="742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>
                          <a:effectLst/>
                        </a:rPr>
                        <a:t>PLAN DESARROLLO FACULTAD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$433.355.384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$431.570.678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$401.662.428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>
                          <a:effectLst/>
                        </a:rPr>
                        <a:t>$439.058.321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415760036"/>
                  </a:ext>
                </a:extLst>
              </a:tr>
              <a:tr h="742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200" cap="all">
                          <a:effectLst/>
                        </a:rPr>
                        <a:t>INCENTIVOS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>
                          <a:effectLst/>
                        </a:rPr>
                        <a:t>$162.508.268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>
                          <a:effectLst/>
                        </a:rPr>
                        <a:t>$161.839.005       </a:t>
                      </a:r>
                      <a:endParaRPr lang="es-C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 dirty="0">
                          <a:effectLst/>
                        </a:rPr>
                        <a:t>$148.832.690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 dirty="0">
                          <a:effectLst/>
                        </a:rPr>
                        <a:t>$154.260.343       </a:t>
                      </a:r>
                      <a:endParaRPr lang="es-CO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37" marR="28537" marT="0" marB="0"/>
                </a:tc>
                <a:extLst>
                  <a:ext uri="{0D108BD9-81ED-4DB2-BD59-A6C34878D82A}">
                    <a16:rowId xmlns:a16="http://schemas.microsoft.com/office/drawing/2014/main" val="4261392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0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8281" t="62129" r="44792" b="28519"/>
          <a:stretch/>
        </p:blipFill>
        <p:spPr>
          <a:xfrm>
            <a:off x="0" y="1197813"/>
            <a:ext cx="3383280" cy="962026"/>
          </a:xfrm>
          <a:prstGeom prst="roundRect">
            <a:avLst/>
          </a:prstGeom>
        </p:spPr>
      </p:pic>
      <p:cxnSp>
        <p:nvCxnSpPr>
          <p:cNvPr id="7" name="Google Shape;440;p19"/>
          <p:cNvCxnSpPr/>
          <p:nvPr/>
        </p:nvCxnSpPr>
        <p:spPr>
          <a:xfrm>
            <a:off x="229614" y="2180223"/>
            <a:ext cx="2879826" cy="0"/>
          </a:xfrm>
          <a:prstGeom prst="straightConnector1">
            <a:avLst/>
          </a:prstGeom>
          <a:ln>
            <a:solidFill>
              <a:srgbClr val="00B0F0"/>
            </a:solidFill>
            <a:headEnd type="oval" w="sm" len="sm"/>
            <a:tail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Google Shape;76;p15"/>
          <p:cNvSpPr/>
          <p:nvPr/>
        </p:nvSpPr>
        <p:spPr>
          <a:xfrm>
            <a:off x="3359679" y="1202903"/>
            <a:ext cx="728127" cy="1024988"/>
          </a:xfrm>
          <a:custGeom>
            <a:avLst/>
            <a:gdLst/>
            <a:ahLst/>
            <a:cxnLst/>
            <a:rect l="l" t="t" r="r" b="b"/>
            <a:pathLst>
              <a:path w="22647" h="36943" extrusionOk="0">
                <a:moveTo>
                  <a:pt x="3869" y="0"/>
                </a:moveTo>
                <a:cubicBezTo>
                  <a:pt x="3069" y="0"/>
                  <a:pt x="2269" y="304"/>
                  <a:pt x="1655" y="911"/>
                </a:cubicBezTo>
                <a:lnTo>
                  <a:pt x="1" y="2566"/>
                </a:lnTo>
                <a:lnTo>
                  <a:pt x="13693" y="16258"/>
                </a:lnTo>
                <a:cubicBezTo>
                  <a:pt x="14919" y="17484"/>
                  <a:pt x="14919" y="19461"/>
                  <a:pt x="13693" y="20675"/>
                </a:cubicBezTo>
                <a:lnTo>
                  <a:pt x="1" y="34379"/>
                </a:lnTo>
                <a:lnTo>
                  <a:pt x="1655" y="36022"/>
                </a:lnTo>
                <a:cubicBezTo>
                  <a:pt x="2269" y="36636"/>
                  <a:pt x="3069" y="36942"/>
                  <a:pt x="3869" y="36942"/>
                </a:cubicBezTo>
                <a:cubicBezTo>
                  <a:pt x="4668" y="36942"/>
                  <a:pt x="5465" y="36636"/>
                  <a:pt x="6073" y="36022"/>
                </a:cubicBezTo>
                <a:lnTo>
                  <a:pt x="21420" y="20675"/>
                </a:lnTo>
                <a:cubicBezTo>
                  <a:pt x="22646" y="19461"/>
                  <a:pt x="22646" y="17484"/>
                  <a:pt x="21420" y="16258"/>
                </a:cubicBezTo>
                <a:lnTo>
                  <a:pt x="6073" y="911"/>
                </a:lnTo>
                <a:cubicBezTo>
                  <a:pt x="5465" y="304"/>
                  <a:pt x="4668" y="0"/>
                  <a:pt x="3869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defRPr/>
            </a:pPr>
            <a:endParaRPr kern="0" dirty="0">
              <a:solidFill>
                <a:srgbClr val="00B0F0"/>
              </a:solidFill>
              <a:latin typeface="Calibri"/>
            </a:endParaRPr>
          </a:p>
        </p:txBody>
      </p:sp>
      <p:sp>
        <p:nvSpPr>
          <p:cNvPr id="13" name="Google Shape;77;p15"/>
          <p:cNvSpPr/>
          <p:nvPr/>
        </p:nvSpPr>
        <p:spPr>
          <a:xfrm>
            <a:off x="3462695" y="1527690"/>
            <a:ext cx="220911" cy="331332"/>
          </a:xfrm>
          <a:custGeom>
            <a:avLst/>
            <a:gdLst/>
            <a:ahLst/>
            <a:cxnLst/>
            <a:rect l="l" t="t" r="r" b="b"/>
            <a:pathLst>
              <a:path w="6871" h="11942" extrusionOk="0">
                <a:moveTo>
                  <a:pt x="1501" y="0"/>
                </a:moveTo>
                <a:cubicBezTo>
                  <a:pt x="737" y="0"/>
                  <a:pt x="0" y="597"/>
                  <a:pt x="0" y="1500"/>
                </a:cubicBezTo>
                <a:lnTo>
                  <a:pt x="0" y="10453"/>
                </a:lnTo>
                <a:cubicBezTo>
                  <a:pt x="0" y="11347"/>
                  <a:pt x="736" y="11942"/>
                  <a:pt x="1499" y="11942"/>
                </a:cubicBezTo>
                <a:cubicBezTo>
                  <a:pt x="1864" y="11942"/>
                  <a:pt x="2236" y="11806"/>
                  <a:pt x="2536" y="11501"/>
                </a:cubicBezTo>
                <a:lnTo>
                  <a:pt x="5382" y="8656"/>
                </a:lnTo>
                <a:cubicBezTo>
                  <a:pt x="6870" y="7179"/>
                  <a:pt x="6870" y="4774"/>
                  <a:pt x="5382" y="3286"/>
                </a:cubicBezTo>
                <a:lnTo>
                  <a:pt x="2536" y="440"/>
                </a:lnTo>
                <a:cubicBezTo>
                  <a:pt x="2236" y="136"/>
                  <a:pt x="1865" y="0"/>
                  <a:pt x="150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defRPr/>
            </a:pPr>
            <a:endParaRPr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2BA8B4C-1F2D-D543-8000-79CF84CCD7BC}"/>
              </a:ext>
            </a:extLst>
          </p:cNvPr>
          <p:cNvSpPr txBox="1"/>
          <p:nvPr/>
        </p:nvSpPr>
        <p:spPr>
          <a:xfrm>
            <a:off x="3963948" y="1302943"/>
            <a:ext cx="44271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s-E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Comunicaciones</a:t>
            </a:r>
            <a:endParaRPr lang="es-CO" sz="2000" dirty="0">
              <a:solidFill>
                <a:srgbClr val="00B0F0"/>
              </a:solidFill>
              <a:latin typeface="Calibri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066907" y="1839268"/>
            <a:ext cx="31582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Cubrimiento de  eventos (132)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Diseños apoyo solicitudes de los programas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Piezas fechas importantes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Fanpage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Notas radiales, proyectos de impacto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Comunicación organizacional</a:t>
            </a: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Canal youtube</a:t>
            </a:r>
          </a:p>
          <a:p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2BA8B4C-1F2D-D543-8000-79CF84CCD7BC}"/>
              </a:ext>
            </a:extLst>
          </p:cNvPr>
          <p:cNvSpPr txBox="1"/>
          <p:nvPr/>
        </p:nvSpPr>
        <p:spPr>
          <a:xfrm>
            <a:off x="464515" y="3381950"/>
            <a:ext cx="44271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s-E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Archivo</a:t>
            </a:r>
            <a:endParaRPr lang="es-CO" sz="2000" dirty="0">
              <a:solidFill>
                <a:srgbClr val="00B0F0"/>
              </a:solidFill>
              <a:latin typeface="Calibri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28" y="3129464"/>
            <a:ext cx="719390" cy="1024217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054" y="3472542"/>
            <a:ext cx="213378" cy="285962"/>
          </a:xfrm>
          <a:prstGeom prst="rect">
            <a:avLst/>
          </a:prstGeom>
        </p:spPr>
      </p:pic>
      <p:grpSp>
        <p:nvGrpSpPr>
          <p:cNvPr id="19" name="Google Shape;153;p17">
            <a:extLst>
              <a:ext uri="{FF2B5EF4-FFF2-40B4-BE49-F238E27FC236}">
                <a16:creationId xmlns:a16="http://schemas.microsoft.com/office/drawing/2014/main" id="{03BFFA58-7432-564E-87E9-47129A8EDBBC}"/>
              </a:ext>
            </a:extLst>
          </p:cNvPr>
          <p:cNvGrpSpPr/>
          <p:nvPr/>
        </p:nvGrpSpPr>
        <p:grpSpPr>
          <a:xfrm>
            <a:off x="640405" y="3869434"/>
            <a:ext cx="2933934" cy="1073465"/>
            <a:chOff x="1258163" y="1712947"/>
            <a:chExt cx="2635535" cy="107346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0" name="Google Shape;154;p17">
              <a:extLst>
                <a:ext uri="{FF2B5EF4-FFF2-40B4-BE49-F238E27FC236}">
                  <a16:creationId xmlns:a16="http://schemas.microsoft.com/office/drawing/2014/main" id="{B174BB7B-B6E5-2C46-A1D7-EEBCF1D33355}"/>
                </a:ext>
              </a:extLst>
            </p:cNvPr>
            <p:cNvSpPr/>
            <p:nvPr/>
          </p:nvSpPr>
          <p:spPr>
            <a:xfrm rot="-5400000">
              <a:off x="2103263" y="973353"/>
              <a:ext cx="785100" cy="24753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Google Shape;155;p17">
              <a:extLst>
                <a:ext uri="{FF2B5EF4-FFF2-40B4-BE49-F238E27FC236}">
                  <a16:creationId xmlns:a16="http://schemas.microsoft.com/office/drawing/2014/main" id="{7F6238EC-EB6F-DB4E-B5C7-A71AF055314E}"/>
                </a:ext>
              </a:extLst>
            </p:cNvPr>
            <p:cNvSpPr txBox="1"/>
            <p:nvPr/>
          </p:nvSpPr>
          <p:spPr>
            <a:xfrm>
              <a:off x="1387563" y="1943253"/>
              <a:ext cx="2179924" cy="5355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2" name="Google Shape;157;p17">
              <a:extLst>
                <a:ext uri="{FF2B5EF4-FFF2-40B4-BE49-F238E27FC236}">
                  <a16:creationId xmlns:a16="http://schemas.microsoft.com/office/drawing/2014/main" id="{2404F80F-FA0A-3B4A-98A1-F6534D5D3663}"/>
                </a:ext>
              </a:extLst>
            </p:cNvPr>
            <p:cNvGrpSpPr/>
            <p:nvPr/>
          </p:nvGrpSpPr>
          <p:grpSpPr>
            <a:xfrm>
              <a:off x="3262250" y="1712947"/>
              <a:ext cx="631448" cy="1073465"/>
              <a:chOff x="3262250" y="1712947"/>
              <a:chExt cx="631448" cy="1073465"/>
            </a:xfrm>
            <a:grpFill/>
          </p:grpSpPr>
          <p:sp>
            <p:nvSpPr>
              <p:cNvPr id="23" name="Google Shape;158;p17">
                <a:extLst>
                  <a:ext uri="{FF2B5EF4-FFF2-40B4-BE49-F238E27FC236}">
                    <a16:creationId xmlns:a16="http://schemas.microsoft.com/office/drawing/2014/main" id="{FFBE39E6-BA97-8B40-8913-7E1DFABB84CC}"/>
                  </a:ext>
                </a:extLst>
              </p:cNvPr>
              <p:cNvSpPr/>
              <p:nvPr/>
            </p:nvSpPr>
            <p:spPr>
              <a:xfrm rot="-5400000">
                <a:off x="3146823" y="1962184"/>
                <a:ext cx="996112" cy="497639"/>
              </a:xfrm>
              <a:custGeom>
                <a:avLst/>
                <a:gdLst/>
                <a:ahLst/>
                <a:cxnLst/>
                <a:rect l="l" t="t" r="r" b="b"/>
                <a:pathLst>
                  <a:path w="44066" h="22017" fill="none" extrusionOk="0">
                    <a:moveTo>
                      <a:pt x="44066" y="1"/>
                    </a:moveTo>
                    <a:cubicBezTo>
                      <a:pt x="44066" y="12176"/>
                      <a:pt x="34192" y="22016"/>
                      <a:pt x="22017" y="22016"/>
                    </a:cubicBezTo>
                    <a:cubicBezTo>
                      <a:pt x="9875" y="22016"/>
                      <a:pt x="1" y="12176"/>
                      <a:pt x="1" y="1"/>
                    </a:cubicBezTo>
                  </a:path>
                </a:pathLst>
              </a:custGeom>
              <a:grpFill/>
              <a:ln w="28575" cap="rnd" cmpd="sng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" name="Google Shape;159;p17">
                <a:extLst>
                  <a:ext uri="{FF2B5EF4-FFF2-40B4-BE49-F238E27FC236}">
                    <a16:creationId xmlns:a16="http://schemas.microsoft.com/office/drawing/2014/main" id="{311BC77C-EC16-F34A-A2FE-F7365D304D49}"/>
                  </a:ext>
                </a:extLst>
              </p:cNvPr>
              <p:cNvSpPr/>
              <p:nvPr/>
            </p:nvSpPr>
            <p:spPr>
              <a:xfrm rot="-5400000">
                <a:off x="3251750" y="2642113"/>
                <a:ext cx="154800" cy="13380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25" name="Rectángulo 24"/>
          <p:cNvSpPr/>
          <p:nvPr/>
        </p:nvSpPr>
        <p:spPr>
          <a:xfrm>
            <a:off x="723432" y="4048850"/>
            <a:ext cx="2430129" cy="611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100"/>
            </a:pPr>
            <a:r>
              <a:rPr lang="es-CO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Selección, depuración y mejora del estado de las cajas y las carpetas de los documentos del archivo de gestión. </a:t>
            </a:r>
            <a:endParaRPr lang="es-CO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6" name="Google Shape;160;p17">
            <a:extLst>
              <a:ext uri="{FF2B5EF4-FFF2-40B4-BE49-F238E27FC236}">
                <a16:creationId xmlns:a16="http://schemas.microsoft.com/office/drawing/2014/main" id="{733C487E-BDAC-FC44-AE7E-7AF4BAED706B}"/>
              </a:ext>
            </a:extLst>
          </p:cNvPr>
          <p:cNvGrpSpPr/>
          <p:nvPr/>
        </p:nvGrpSpPr>
        <p:grpSpPr>
          <a:xfrm>
            <a:off x="2018183" y="4880856"/>
            <a:ext cx="2627713" cy="1073448"/>
            <a:chOff x="2559375" y="2708964"/>
            <a:chExt cx="2627713" cy="1073448"/>
          </a:xfrm>
          <a:solidFill>
            <a:srgbClr val="FF9999"/>
          </a:solidFill>
        </p:grpSpPr>
        <p:sp>
          <p:nvSpPr>
            <p:cNvPr id="27" name="Google Shape;161;p17">
              <a:extLst>
                <a:ext uri="{FF2B5EF4-FFF2-40B4-BE49-F238E27FC236}">
                  <a16:creationId xmlns:a16="http://schemas.microsoft.com/office/drawing/2014/main" id="{FC118487-3883-564D-8490-2589F16F5D5D}"/>
                </a:ext>
              </a:extLst>
            </p:cNvPr>
            <p:cNvSpPr/>
            <p:nvPr/>
          </p:nvSpPr>
          <p:spPr>
            <a:xfrm rot="-5400000">
              <a:off x="3556888" y="1969366"/>
              <a:ext cx="785100" cy="24753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Google Shape;162;p17">
              <a:extLst>
                <a:ext uri="{FF2B5EF4-FFF2-40B4-BE49-F238E27FC236}">
                  <a16:creationId xmlns:a16="http://schemas.microsoft.com/office/drawing/2014/main" id="{DA3A7F8C-ED69-7C43-8CEF-0168AFF782C9}"/>
                </a:ext>
              </a:extLst>
            </p:cNvPr>
            <p:cNvSpPr txBox="1"/>
            <p:nvPr/>
          </p:nvSpPr>
          <p:spPr>
            <a:xfrm>
              <a:off x="2991423" y="2939266"/>
              <a:ext cx="2066265" cy="5355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9" name="Google Shape;164;p17">
              <a:extLst>
                <a:ext uri="{FF2B5EF4-FFF2-40B4-BE49-F238E27FC236}">
                  <a16:creationId xmlns:a16="http://schemas.microsoft.com/office/drawing/2014/main" id="{F6647022-33C0-A44A-B69C-D9B3C8335DA4}"/>
                </a:ext>
              </a:extLst>
            </p:cNvPr>
            <p:cNvGrpSpPr/>
            <p:nvPr/>
          </p:nvGrpSpPr>
          <p:grpSpPr>
            <a:xfrm>
              <a:off x="2559375" y="2708964"/>
              <a:ext cx="632175" cy="1073448"/>
              <a:chOff x="2559375" y="2708964"/>
              <a:chExt cx="632175" cy="1073448"/>
            </a:xfrm>
            <a:grpFill/>
          </p:grpSpPr>
          <p:sp>
            <p:nvSpPr>
              <p:cNvPr id="30" name="Google Shape;165;p17">
                <a:extLst>
                  <a:ext uri="{FF2B5EF4-FFF2-40B4-BE49-F238E27FC236}">
                    <a16:creationId xmlns:a16="http://schemas.microsoft.com/office/drawing/2014/main" id="{64A9EA78-158A-1445-A756-52071F613CAC}"/>
                  </a:ext>
                </a:extLst>
              </p:cNvPr>
              <p:cNvSpPr/>
              <p:nvPr/>
            </p:nvSpPr>
            <p:spPr>
              <a:xfrm rot="-5400000">
                <a:off x="2310523" y="2957816"/>
                <a:ext cx="996089" cy="498385"/>
              </a:xfrm>
              <a:custGeom>
                <a:avLst/>
                <a:gdLst/>
                <a:ahLst/>
                <a:cxnLst/>
                <a:rect l="l" t="t" r="r" b="b"/>
                <a:pathLst>
                  <a:path w="44065" h="22050" fill="none" extrusionOk="0">
                    <a:moveTo>
                      <a:pt x="0" y="22050"/>
                    </a:moveTo>
                    <a:cubicBezTo>
                      <a:pt x="0" y="9874"/>
                      <a:pt x="9874" y="1"/>
                      <a:pt x="22049" y="1"/>
                    </a:cubicBezTo>
                    <a:cubicBezTo>
                      <a:pt x="34191" y="1"/>
                      <a:pt x="44065" y="9874"/>
                      <a:pt x="44065" y="22050"/>
                    </a:cubicBezTo>
                  </a:path>
                </a:pathLst>
              </a:custGeom>
              <a:solidFill>
                <a:srgbClr val="FF9999"/>
              </a:solidFill>
              <a:ln w="28575" cap="rnd" cmpd="sng">
                <a:solidFill>
                  <a:srgbClr val="FF9999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" name="Google Shape;166;p17">
                <a:extLst>
                  <a:ext uri="{FF2B5EF4-FFF2-40B4-BE49-F238E27FC236}">
                    <a16:creationId xmlns:a16="http://schemas.microsoft.com/office/drawing/2014/main" id="{8D45CAF3-8BAF-424C-8F92-D0F3F9F84B4A}"/>
                  </a:ext>
                </a:extLst>
              </p:cNvPr>
              <p:cNvSpPr/>
              <p:nvPr/>
            </p:nvSpPr>
            <p:spPr>
              <a:xfrm rot="5400000">
                <a:off x="3047250" y="3638113"/>
                <a:ext cx="154800" cy="13380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" name="Rectángulo 31"/>
          <p:cNvSpPr/>
          <p:nvPr/>
        </p:nvSpPr>
        <p:spPr>
          <a:xfrm>
            <a:off x="2267375" y="5152955"/>
            <a:ext cx="2366964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100"/>
            </a:pPr>
            <a:r>
              <a:rPr lang="es-CO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Organizar, clasificar y ordenar la documentación</a:t>
            </a: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3" name="Google Shape;174;p17">
            <a:extLst>
              <a:ext uri="{FF2B5EF4-FFF2-40B4-BE49-F238E27FC236}">
                <a16:creationId xmlns:a16="http://schemas.microsoft.com/office/drawing/2014/main" id="{B3B04698-5227-F34B-BC43-CA56BDFCD93B}"/>
              </a:ext>
            </a:extLst>
          </p:cNvPr>
          <p:cNvGrpSpPr/>
          <p:nvPr/>
        </p:nvGrpSpPr>
        <p:grpSpPr>
          <a:xfrm>
            <a:off x="3611538" y="3799734"/>
            <a:ext cx="3053535" cy="1073465"/>
            <a:chOff x="4097488" y="1712947"/>
            <a:chExt cx="2635535" cy="1073465"/>
          </a:xfrm>
          <a:solidFill>
            <a:srgbClr val="00B0F0"/>
          </a:solidFill>
        </p:grpSpPr>
        <p:sp>
          <p:nvSpPr>
            <p:cNvPr id="34" name="Google Shape;175;p17">
              <a:extLst>
                <a:ext uri="{FF2B5EF4-FFF2-40B4-BE49-F238E27FC236}">
                  <a16:creationId xmlns:a16="http://schemas.microsoft.com/office/drawing/2014/main" id="{675F22F0-D2AD-1E4D-B19F-7050CE9C60B1}"/>
                </a:ext>
              </a:extLst>
            </p:cNvPr>
            <p:cNvSpPr/>
            <p:nvPr/>
          </p:nvSpPr>
          <p:spPr>
            <a:xfrm rot="-5400000">
              <a:off x="4942588" y="973353"/>
              <a:ext cx="785100" cy="24753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" name="Google Shape;176;p17">
              <a:extLst>
                <a:ext uri="{FF2B5EF4-FFF2-40B4-BE49-F238E27FC236}">
                  <a16:creationId xmlns:a16="http://schemas.microsoft.com/office/drawing/2014/main" id="{9C1E2873-447E-E84D-9542-65EF97AE4733}"/>
                </a:ext>
              </a:extLst>
            </p:cNvPr>
            <p:cNvSpPr txBox="1"/>
            <p:nvPr/>
          </p:nvSpPr>
          <p:spPr>
            <a:xfrm>
              <a:off x="4226887" y="1943253"/>
              <a:ext cx="2008487" cy="5355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36" name="Google Shape;178;p17">
              <a:extLst>
                <a:ext uri="{FF2B5EF4-FFF2-40B4-BE49-F238E27FC236}">
                  <a16:creationId xmlns:a16="http://schemas.microsoft.com/office/drawing/2014/main" id="{834B0B7C-CDB4-4145-8217-D274D079E2EA}"/>
                </a:ext>
              </a:extLst>
            </p:cNvPr>
            <p:cNvGrpSpPr/>
            <p:nvPr/>
          </p:nvGrpSpPr>
          <p:grpSpPr>
            <a:xfrm>
              <a:off x="6101575" y="1712947"/>
              <a:ext cx="631448" cy="1073465"/>
              <a:chOff x="6101575" y="1712947"/>
              <a:chExt cx="631448" cy="1073465"/>
            </a:xfrm>
            <a:grpFill/>
          </p:grpSpPr>
          <p:sp>
            <p:nvSpPr>
              <p:cNvPr id="37" name="Google Shape;179;p17">
                <a:extLst>
                  <a:ext uri="{FF2B5EF4-FFF2-40B4-BE49-F238E27FC236}">
                    <a16:creationId xmlns:a16="http://schemas.microsoft.com/office/drawing/2014/main" id="{8C5F60A3-D744-6E4C-BFEE-CC96EF96D0E2}"/>
                  </a:ext>
                </a:extLst>
              </p:cNvPr>
              <p:cNvSpPr/>
              <p:nvPr/>
            </p:nvSpPr>
            <p:spPr>
              <a:xfrm rot="-5400000">
                <a:off x="5986148" y="1962184"/>
                <a:ext cx="996112" cy="497639"/>
              </a:xfrm>
              <a:custGeom>
                <a:avLst/>
                <a:gdLst/>
                <a:ahLst/>
                <a:cxnLst/>
                <a:rect l="l" t="t" r="r" b="b"/>
                <a:pathLst>
                  <a:path w="44066" h="22017" fill="none" extrusionOk="0">
                    <a:moveTo>
                      <a:pt x="44066" y="1"/>
                    </a:moveTo>
                    <a:cubicBezTo>
                      <a:pt x="44066" y="12176"/>
                      <a:pt x="34192" y="22016"/>
                      <a:pt x="22017" y="22016"/>
                    </a:cubicBezTo>
                    <a:cubicBezTo>
                      <a:pt x="9875" y="22016"/>
                      <a:pt x="1" y="12176"/>
                      <a:pt x="1" y="1"/>
                    </a:cubicBezTo>
                  </a:path>
                </a:pathLst>
              </a:custGeom>
              <a:grpFill/>
              <a:ln w="28575" cap="rnd" cmpd="sng">
                <a:solidFill>
                  <a:srgbClr val="00B0F0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8" name="Google Shape;180;p17">
                <a:extLst>
                  <a:ext uri="{FF2B5EF4-FFF2-40B4-BE49-F238E27FC236}">
                    <a16:creationId xmlns:a16="http://schemas.microsoft.com/office/drawing/2014/main" id="{4AEEE510-217B-4943-AADA-3A7C238E2CA4}"/>
                  </a:ext>
                </a:extLst>
              </p:cNvPr>
              <p:cNvSpPr/>
              <p:nvPr/>
            </p:nvSpPr>
            <p:spPr>
              <a:xfrm rot="-5400000">
                <a:off x="6091075" y="2642113"/>
                <a:ext cx="154800" cy="13380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9" name="Rectángulo 38"/>
          <p:cNvSpPr/>
          <p:nvPr/>
        </p:nvSpPr>
        <p:spPr>
          <a:xfrm>
            <a:off x="3803369" y="3957972"/>
            <a:ext cx="257704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100"/>
            </a:pPr>
            <a:r>
              <a:rPr lang="es-CO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Diligenciar la información en la base de datos a través del Formato Único de Inventario Documental.</a:t>
            </a:r>
            <a:endParaRPr lang="es-CO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0" name="Google Shape;167;p17">
            <a:extLst>
              <a:ext uri="{FF2B5EF4-FFF2-40B4-BE49-F238E27FC236}">
                <a16:creationId xmlns:a16="http://schemas.microsoft.com/office/drawing/2014/main" id="{B55F22AF-BC55-6646-8592-3DDEB50185F6}"/>
              </a:ext>
            </a:extLst>
          </p:cNvPr>
          <p:cNvGrpSpPr/>
          <p:nvPr/>
        </p:nvGrpSpPr>
        <p:grpSpPr>
          <a:xfrm>
            <a:off x="4723269" y="4895905"/>
            <a:ext cx="2627713" cy="1073448"/>
            <a:chOff x="5410525" y="2708964"/>
            <a:chExt cx="2627713" cy="1073448"/>
          </a:xfrm>
        </p:grpSpPr>
        <p:sp>
          <p:nvSpPr>
            <p:cNvPr id="41" name="Google Shape;168;p17">
              <a:extLst>
                <a:ext uri="{FF2B5EF4-FFF2-40B4-BE49-F238E27FC236}">
                  <a16:creationId xmlns:a16="http://schemas.microsoft.com/office/drawing/2014/main" id="{1BEA4B87-B26C-5348-8390-70F7AF93614D}"/>
                </a:ext>
              </a:extLst>
            </p:cNvPr>
            <p:cNvSpPr/>
            <p:nvPr/>
          </p:nvSpPr>
          <p:spPr>
            <a:xfrm rot="-5400000">
              <a:off x="6408038" y="1969366"/>
              <a:ext cx="785100" cy="2475300"/>
            </a:xfrm>
            <a:prstGeom prst="roundRect">
              <a:avLst>
                <a:gd name="adj" fmla="val 50000"/>
              </a:avLst>
            </a:prstGeom>
            <a:solidFill>
              <a:srgbClr val="C1C2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Google Shape;169;p17">
              <a:extLst>
                <a:ext uri="{FF2B5EF4-FFF2-40B4-BE49-F238E27FC236}">
                  <a16:creationId xmlns:a16="http://schemas.microsoft.com/office/drawing/2014/main" id="{EEA22C4A-9EB6-8244-BE5A-59171C074CE0}"/>
                </a:ext>
              </a:extLst>
            </p:cNvPr>
            <p:cNvSpPr txBox="1"/>
            <p:nvPr/>
          </p:nvSpPr>
          <p:spPr>
            <a:xfrm>
              <a:off x="5908900" y="2939266"/>
              <a:ext cx="1999938" cy="5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43" name="Google Shape;171;p17">
              <a:extLst>
                <a:ext uri="{FF2B5EF4-FFF2-40B4-BE49-F238E27FC236}">
                  <a16:creationId xmlns:a16="http://schemas.microsoft.com/office/drawing/2014/main" id="{3B8A0C0E-4D89-8A40-8B8F-63D7AD82DC1E}"/>
                </a:ext>
              </a:extLst>
            </p:cNvPr>
            <p:cNvGrpSpPr/>
            <p:nvPr/>
          </p:nvGrpSpPr>
          <p:grpSpPr>
            <a:xfrm>
              <a:off x="5410525" y="2708964"/>
              <a:ext cx="632175" cy="1073448"/>
              <a:chOff x="5410525" y="2708964"/>
              <a:chExt cx="632175" cy="1073448"/>
            </a:xfrm>
          </p:grpSpPr>
          <p:sp>
            <p:nvSpPr>
              <p:cNvPr id="44" name="Google Shape;172;p17">
                <a:extLst>
                  <a:ext uri="{FF2B5EF4-FFF2-40B4-BE49-F238E27FC236}">
                    <a16:creationId xmlns:a16="http://schemas.microsoft.com/office/drawing/2014/main" id="{84190E91-F5A0-5048-B2D3-DDA74642CB6A}"/>
                  </a:ext>
                </a:extLst>
              </p:cNvPr>
              <p:cNvSpPr/>
              <p:nvPr/>
            </p:nvSpPr>
            <p:spPr>
              <a:xfrm rot="-5400000">
                <a:off x="5161673" y="2957816"/>
                <a:ext cx="996089" cy="498385"/>
              </a:xfrm>
              <a:custGeom>
                <a:avLst/>
                <a:gdLst/>
                <a:ahLst/>
                <a:cxnLst/>
                <a:rect l="l" t="t" r="r" b="b"/>
                <a:pathLst>
                  <a:path w="44065" h="22050" fill="none" extrusionOk="0">
                    <a:moveTo>
                      <a:pt x="0" y="22050"/>
                    </a:moveTo>
                    <a:cubicBezTo>
                      <a:pt x="0" y="9874"/>
                      <a:pt x="9874" y="1"/>
                      <a:pt x="22049" y="1"/>
                    </a:cubicBezTo>
                    <a:cubicBezTo>
                      <a:pt x="34191" y="1"/>
                      <a:pt x="44065" y="9874"/>
                      <a:pt x="44065" y="22050"/>
                    </a:cubicBezTo>
                  </a:path>
                </a:pathLst>
              </a:custGeom>
              <a:solidFill>
                <a:srgbClr val="F3F3F3"/>
              </a:solidFill>
              <a:ln w="28575" cap="rnd" cmpd="sng">
                <a:solidFill>
                  <a:srgbClr val="C1C2CA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5" name="Google Shape;173;p17">
                <a:extLst>
                  <a:ext uri="{FF2B5EF4-FFF2-40B4-BE49-F238E27FC236}">
                    <a16:creationId xmlns:a16="http://schemas.microsoft.com/office/drawing/2014/main" id="{CD339ED3-ECC9-F243-8286-796E84CC7961}"/>
                  </a:ext>
                </a:extLst>
              </p:cNvPr>
              <p:cNvSpPr/>
              <p:nvPr/>
            </p:nvSpPr>
            <p:spPr>
              <a:xfrm rot="5400000">
                <a:off x="5898400" y="3638113"/>
                <a:ext cx="154800" cy="133800"/>
              </a:xfrm>
              <a:prstGeom prst="triangle">
                <a:avLst>
                  <a:gd name="adj" fmla="val 50000"/>
                </a:avLst>
              </a:prstGeom>
              <a:solidFill>
                <a:srgbClr val="C1C2C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6" name="Rectángulo 45"/>
          <p:cNvSpPr/>
          <p:nvPr/>
        </p:nvSpPr>
        <p:spPr>
          <a:xfrm>
            <a:off x="4972304" y="5106913"/>
            <a:ext cx="2172097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100"/>
            </a:pPr>
            <a:r>
              <a:rPr lang="es-CO" sz="1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Digitalización de las series documentales</a:t>
            </a:r>
            <a:r>
              <a:rPr lang="es-CO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CO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CE6A7DA-9C87-564A-8A0A-40D79CC5E0D8}"/>
              </a:ext>
            </a:extLst>
          </p:cNvPr>
          <p:cNvSpPr txBox="1"/>
          <p:nvPr/>
        </p:nvSpPr>
        <p:spPr>
          <a:xfrm>
            <a:off x="117000" y="6529310"/>
            <a:ext cx="26869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800" dirty="0">
                <a:solidFill>
                  <a:prstClr val="black"/>
                </a:solidFill>
                <a:latin typeface="Calibri"/>
              </a:rPr>
              <a:t>Fuentes: Oficina de archivo y comunicaciones de la Facultad.</a:t>
            </a:r>
          </a:p>
        </p:txBody>
      </p:sp>
      <p:sp>
        <p:nvSpPr>
          <p:cNvPr id="74" name="Google Shape;77;p15">
            <a:extLst>
              <a:ext uri="{FF2B5EF4-FFF2-40B4-BE49-F238E27FC236}">
                <a16:creationId xmlns:a16="http://schemas.microsoft.com/office/drawing/2014/main" id="{E621D3EC-339E-4AB6-9D47-85D6AD6860D0}"/>
              </a:ext>
            </a:extLst>
          </p:cNvPr>
          <p:cNvSpPr/>
          <p:nvPr/>
        </p:nvSpPr>
        <p:spPr>
          <a:xfrm>
            <a:off x="7823248" y="1967173"/>
            <a:ext cx="171045" cy="331332"/>
          </a:xfrm>
          <a:custGeom>
            <a:avLst/>
            <a:gdLst/>
            <a:ahLst/>
            <a:cxnLst/>
            <a:rect l="l" t="t" r="r" b="b"/>
            <a:pathLst>
              <a:path w="6871" h="11942" extrusionOk="0">
                <a:moveTo>
                  <a:pt x="1501" y="0"/>
                </a:moveTo>
                <a:cubicBezTo>
                  <a:pt x="737" y="0"/>
                  <a:pt x="0" y="597"/>
                  <a:pt x="0" y="1500"/>
                </a:cubicBezTo>
                <a:lnTo>
                  <a:pt x="0" y="10453"/>
                </a:lnTo>
                <a:cubicBezTo>
                  <a:pt x="0" y="11347"/>
                  <a:pt x="736" y="11942"/>
                  <a:pt x="1499" y="11942"/>
                </a:cubicBezTo>
                <a:cubicBezTo>
                  <a:pt x="1864" y="11942"/>
                  <a:pt x="2236" y="11806"/>
                  <a:pt x="2536" y="11501"/>
                </a:cubicBezTo>
                <a:lnTo>
                  <a:pt x="5382" y="8656"/>
                </a:lnTo>
                <a:cubicBezTo>
                  <a:pt x="6870" y="7179"/>
                  <a:pt x="6870" y="4774"/>
                  <a:pt x="5382" y="3286"/>
                </a:cubicBezTo>
                <a:lnTo>
                  <a:pt x="2536" y="440"/>
                </a:lnTo>
                <a:cubicBezTo>
                  <a:pt x="2236" y="136"/>
                  <a:pt x="1865" y="0"/>
                  <a:pt x="150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defRPr/>
            </a:pPr>
            <a:endParaRPr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4E34E4AB-9EAD-4EED-A374-58608F27E841}"/>
              </a:ext>
            </a:extLst>
          </p:cNvPr>
          <p:cNvSpPr txBox="1"/>
          <p:nvPr/>
        </p:nvSpPr>
        <p:spPr>
          <a:xfrm>
            <a:off x="7932372" y="1898395"/>
            <a:ext cx="40660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s-E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Académica </a:t>
            </a:r>
            <a:endParaRPr lang="es-CO" sz="2000" dirty="0">
              <a:solidFill>
                <a:srgbClr val="00B0F0"/>
              </a:solidFill>
              <a:latin typeface="Calibri"/>
            </a:endParaRPr>
          </a:p>
        </p:txBody>
      </p:sp>
      <p:grpSp>
        <p:nvGrpSpPr>
          <p:cNvPr id="76" name="Google Shape;831;p32">
            <a:extLst>
              <a:ext uri="{FF2B5EF4-FFF2-40B4-BE49-F238E27FC236}">
                <a16:creationId xmlns:a16="http://schemas.microsoft.com/office/drawing/2014/main" id="{FE0A9AE0-2B0A-42C0-9842-AA8D7A0A9FDD}"/>
              </a:ext>
            </a:extLst>
          </p:cNvPr>
          <p:cNvGrpSpPr/>
          <p:nvPr/>
        </p:nvGrpSpPr>
        <p:grpSpPr>
          <a:xfrm>
            <a:off x="8289246" y="2406855"/>
            <a:ext cx="3078504" cy="938825"/>
            <a:chOff x="4860575" y="633850"/>
            <a:chExt cx="3351925" cy="938825"/>
          </a:xfrm>
        </p:grpSpPr>
        <p:sp>
          <p:nvSpPr>
            <p:cNvPr id="77" name="Google Shape;832;p32">
              <a:extLst>
                <a:ext uri="{FF2B5EF4-FFF2-40B4-BE49-F238E27FC236}">
                  <a16:creationId xmlns:a16="http://schemas.microsoft.com/office/drawing/2014/main" id="{E9D5C32A-8A29-4096-84E9-51BA2B7B1D9E}"/>
                </a:ext>
              </a:extLst>
            </p:cNvPr>
            <p:cNvSpPr/>
            <p:nvPr/>
          </p:nvSpPr>
          <p:spPr>
            <a:xfrm>
              <a:off x="5329975" y="699925"/>
              <a:ext cx="2882525" cy="806675"/>
            </a:xfrm>
            <a:custGeom>
              <a:avLst/>
              <a:gdLst/>
              <a:ahLst/>
              <a:cxnLst/>
              <a:rect l="l" t="t" r="r" b="b"/>
              <a:pathLst>
                <a:path w="115301" h="32267" extrusionOk="0">
                  <a:moveTo>
                    <a:pt x="32278" y="1"/>
                  </a:moveTo>
                  <a:cubicBezTo>
                    <a:pt x="23361" y="1"/>
                    <a:pt x="16133" y="7216"/>
                    <a:pt x="16133" y="16133"/>
                  </a:cubicBezTo>
                  <a:cubicBezTo>
                    <a:pt x="16133" y="25039"/>
                    <a:pt x="8918" y="32266"/>
                    <a:pt x="1" y="32266"/>
                  </a:cubicBezTo>
                  <a:lnTo>
                    <a:pt x="99108" y="32266"/>
                  </a:lnTo>
                  <a:cubicBezTo>
                    <a:pt x="103561" y="32266"/>
                    <a:pt x="107609" y="30469"/>
                    <a:pt x="110526" y="27540"/>
                  </a:cubicBezTo>
                  <a:cubicBezTo>
                    <a:pt x="113491" y="24575"/>
                    <a:pt x="115301" y="20467"/>
                    <a:pt x="115253" y="15931"/>
                  </a:cubicBezTo>
                  <a:cubicBezTo>
                    <a:pt x="115134" y="7025"/>
                    <a:pt x="107597" y="1"/>
                    <a:pt x="98691" y="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731500" tIns="91425" rIns="274300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kern="0" dirty="0" smtClean="0">
                  <a:latin typeface="Arial" panose="020B0604020202020204" pitchFamily="34" charset="0"/>
                  <a:ea typeface="Roboto"/>
                  <a:cs typeface="Arial" panose="020B0604020202020204" pitchFamily="34" charset="0"/>
                  <a:sym typeface="Roboto"/>
                </a:rPr>
                <a:t>Resoluciones</a:t>
              </a:r>
              <a:endParaRPr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  <p:sp>
          <p:nvSpPr>
            <p:cNvPr id="78" name="Google Shape;833;p32">
              <a:extLst>
                <a:ext uri="{FF2B5EF4-FFF2-40B4-BE49-F238E27FC236}">
                  <a16:creationId xmlns:a16="http://schemas.microsoft.com/office/drawing/2014/main" id="{BA4FC91A-0B85-4862-8F40-DF6EBBB2F5C9}"/>
                </a:ext>
              </a:extLst>
            </p:cNvPr>
            <p:cNvSpPr/>
            <p:nvPr/>
          </p:nvSpPr>
          <p:spPr>
            <a:xfrm>
              <a:off x="4860575" y="633850"/>
              <a:ext cx="469425" cy="469425"/>
            </a:xfrm>
            <a:custGeom>
              <a:avLst/>
              <a:gdLst/>
              <a:ahLst/>
              <a:cxnLst/>
              <a:rect l="l" t="t" r="r" b="b"/>
              <a:pathLst>
                <a:path w="18777" h="18777" extrusionOk="0">
                  <a:moveTo>
                    <a:pt x="18777" y="0"/>
                  </a:moveTo>
                  <a:cubicBezTo>
                    <a:pt x="8406" y="0"/>
                    <a:pt x="0" y="8406"/>
                    <a:pt x="0" y="18776"/>
                  </a:cubicBezTo>
                  <a:lnTo>
                    <a:pt x="18777" y="18776"/>
                  </a:lnTo>
                  <a:lnTo>
                    <a:pt x="1877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" name="Google Shape;834;p32">
              <a:extLst>
                <a:ext uri="{FF2B5EF4-FFF2-40B4-BE49-F238E27FC236}">
                  <a16:creationId xmlns:a16="http://schemas.microsoft.com/office/drawing/2014/main" id="{449D229A-8CCE-4566-B296-D304BC2FD52C}"/>
                </a:ext>
              </a:extLst>
            </p:cNvPr>
            <p:cNvSpPr/>
            <p:nvPr/>
          </p:nvSpPr>
          <p:spPr>
            <a:xfrm>
              <a:off x="5329975" y="1103250"/>
              <a:ext cx="469425" cy="469425"/>
            </a:xfrm>
            <a:custGeom>
              <a:avLst/>
              <a:gdLst/>
              <a:ahLst/>
              <a:cxnLst/>
              <a:rect l="l" t="t" r="r" b="b"/>
              <a:pathLst>
                <a:path w="18777" h="18777" extrusionOk="0">
                  <a:moveTo>
                    <a:pt x="1" y="0"/>
                  </a:moveTo>
                  <a:lnTo>
                    <a:pt x="1" y="18777"/>
                  </a:lnTo>
                  <a:cubicBezTo>
                    <a:pt x="10371" y="18777"/>
                    <a:pt x="18777" y="10371"/>
                    <a:pt x="1877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Google Shape;835;p32">
              <a:extLst>
                <a:ext uri="{FF2B5EF4-FFF2-40B4-BE49-F238E27FC236}">
                  <a16:creationId xmlns:a16="http://schemas.microsoft.com/office/drawing/2014/main" id="{9CEF4AC6-4AE5-46ED-96B8-2BD14770E500}"/>
                </a:ext>
              </a:extLst>
            </p:cNvPr>
            <p:cNvSpPr/>
            <p:nvPr/>
          </p:nvSpPr>
          <p:spPr>
            <a:xfrm>
              <a:off x="4926650" y="699925"/>
              <a:ext cx="806675" cy="806675"/>
            </a:xfrm>
            <a:custGeom>
              <a:avLst/>
              <a:gdLst/>
              <a:ahLst/>
              <a:cxnLst/>
              <a:rect l="l" t="t" r="r" b="b"/>
              <a:pathLst>
                <a:path w="32267" h="32267" extrusionOk="0">
                  <a:moveTo>
                    <a:pt x="16134" y="1"/>
                  </a:moveTo>
                  <a:cubicBezTo>
                    <a:pt x="7216" y="1"/>
                    <a:pt x="1" y="7216"/>
                    <a:pt x="1" y="16133"/>
                  </a:cubicBezTo>
                  <a:cubicBezTo>
                    <a:pt x="1" y="25039"/>
                    <a:pt x="7216" y="32266"/>
                    <a:pt x="16134" y="32266"/>
                  </a:cubicBezTo>
                  <a:cubicBezTo>
                    <a:pt x="25051" y="32266"/>
                    <a:pt x="32266" y="25039"/>
                    <a:pt x="32266" y="16133"/>
                  </a:cubicBezTo>
                  <a:cubicBezTo>
                    <a:pt x="32266" y="7216"/>
                    <a:pt x="25051" y="1"/>
                    <a:pt x="16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" name="Google Shape;836;p32">
              <a:extLst>
                <a:ext uri="{FF2B5EF4-FFF2-40B4-BE49-F238E27FC236}">
                  <a16:creationId xmlns:a16="http://schemas.microsoft.com/office/drawing/2014/main" id="{A5AFA09A-F117-4882-83BE-BFF868700D67}"/>
                </a:ext>
              </a:extLst>
            </p:cNvPr>
            <p:cNvSpPr/>
            <p:nvPr/>
          </p:nvSpPr>
          <p:spPr>
            <a:xfrm>
              <a:off x="5034700" y="807975"/>
              <a:ext cx="590575" cy="590575"/>
            </a:xfrm>
            <a:custGeom>
              <a:avLst/>
              <a:gdLst/>
              <a:ahLst/>
              <a:cxnLst/>
              <a:rect l="l" t="t" r="r" b="b"/>
              <a:pathLst>
                <a:path w="23623" h="23623" extrusionOk="0">
                  <a:moveTo>
                    <a:pt x="11812" y="0"/>
                  </a:moveTo>
                  <a:cubicBezTo>
                    <a:pt x="5287" y="0"/>
                    <a:pt x="1" y="5287"/>
                    <a:pt x="1" y="11811"/>
                  </a:cubicBezTo>
                  <a:cubicBezTo>
                    <a:pt x="1" y="18336"/>
                    <a:pt x="5287" y="23622"/>
                    <a:pt x="11812" y="23622"/>
                  </a:cubicBezTo>
                  <a:cubicBezTo>
                    <a:pt x="18336" y="23622"/>
                    <a:pt x="23623" y="18336"/>
                    <a:pt x="23623" y="11811"/>
                  </a:cubicBezTo>
                  <a:cubicBezTo>
                    <a:pt x="23623" y="5287"/>
                    <a:pt x="18336" y="0"/>
                    <a:pt x="11812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Font typeface="Arial"/>
                <a:buNone/>
              </a:pPr>
              <a:r>
                <a:rPr lang="en" sz="1600" b="1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endParaRPr sz="1600" b="1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2" name="Google Shape;837;p32">
            <a:extLst>
              <a:ext uri="{FF2B5EF4-FFF2-40B4-BE49-F238E27FC236}">
                <a16:creationId xmlns:a16="http://schemas.microsoft.com/office/drawing/2014/main" id="{A1BB921B-CD08-410B-A0EF-54C33CF6A4F0}"/>
              </a:ext>
            </a:extLst>
          </p:cNvPr>
          <p:cNvGrpSpPr/>
          <p:nvPr/>
        </p:nvGrpSpPr>
        <p:grpSpPr>
          <a:xfrm>
            <a:off x="8554633" y="3441656"/>
            <a:ext cx="3078504" cy="938525"/>
            <a:chOff x="4859375" y="1605400"/>
            <a:chExt cx="3351925" cy="938525"/>
          </a:xfrm>
        </p:grpSpPr>
        <p:sp>
          <p:nvSpPr>
            <p:cNvPr id="83" name="Google Shape;838;p32">
              <a:extLst>
                <a:ext uri="{FF2B5EF4-FFF2-40B4-BE49-F238E27FC236}">
                  <a16:creationId xmlns:a16="http://schemas.microsoft.com/office/drawing/2014/main" id="{2924E156-274B-4DCE-8BB7-C31FB5B5C1BA}"/>
                </a:ext>
              </a:extLst>
            </p:cNvPr>
            <p:cNvSpPr/>
            <p:nvPr/>
          </p:nvSpPr>
          <p:spPr>
            <a:xfrm>
              <a:off x="4859375" y="1671175"/>
              <a:ext cx="2882525" cy="806975"/>
            </a:xfrm>
            <a:custGeom>
              <a:avLst/>
              <a:gdLst/>
              <a:ahLst/>
              <a:cxnLst/>
              <a:rect l="l" t="t" r="r" b="b"/>
              <a:pathLst>
                <a:path w="115301" h="32279" extrusionOk="0">
                  <a:moveTo>
                    <a:pt x="16610" y="1"/>
                  </a:moveTo>
                  <a:cubicBezTo>
                    <a:pt x="7704" y="1"/>
                    <a:pt x="167" y="7037"/>
                    <a:pt x="60" y="15931"/>
                  </a:cubicBezTo>
                  <a:cubicBezTo>
                    <a:pt x="1" y="20467"/>
                    <a:pt x="1810" y="24587"/>
                    <a:pt x="4775" y="27552"/>
                  </a:cubicBezTo>
                  <a:cubicBezTo>
                    <a:pt x="7692" y="30469"/>
                    <a:pt x="11740" y="32278"/>
                    <a:pt x="16193" y="32278"/>
                  </a:cubicBezTo>
                  <a:lnTo>
                    <a:pt x="115301" y="32278"/>
                  </a:lnTo>
                  <a:cubicBezTo>
                    <a:pt x="106395" y="32278"/>
                    <a:pt x="99168" y="25051"/>
                    <a:pt x="99168" y="16145"/>
                  </a:cubicBezTo>
                  <a:cubicBezTo>
                    <a:pt x="99168" y="7228"/>
                    <a:pt x="91941" y="1"/>
                    <a:pt x="83023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274300" tIns="91425" rIns="731500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600" kern="0" dirty="0" smtClean="0">
                  <a:latin typeface="Arial" panose="020B0604020202020204" pitchFamily="34" charset="0"/>
                  <a:ea typeface="Roboto"/>
                  <a:cs typeface="Arial" panose="020B0604020202020204" pitchFamily="34" charset="0"/>
                  <a:sym typeface="Roboto"/>
                </a:rPr>
                <a:t>Acuerdos </a:t>
              </a:r>
              <a:r>
                <a:rPr lang="en" sz="1600" kern="0" dirty="0">
                  <a:latin typeface="Arial" panose="020B0604020202020204" pitchFamily="34" charset="0"/>
                  <a:ea typeface="Roboto"/>
                  <a:cs typeface="Arial" panose="020B0604020202020204" pitchFamily="34" charset="0"/>
                  <a:sym typeface="Roboto"/>
                </a:rPr>
                <a:t>de Facultad</a:t>
              </a:r>
              <a:endParaRPr kern="0" dirty="0">
                <a:latin typeface="Arial" panose="020B0604020202020204" pitchFamily="34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Google Shape;839;p32">
              <a:extLst>
                <a:ext uri="{FF2B5EF4-FFF2-40B4-BE49-F238E27FC236}">
                  <a16:creationId xmlns:a16="http://schemas.microsoft.com/office/drawing/2014/main" id="{1E845D01-18B2-42F0-A9E7-729740A457DD}"/>
                </a:ext>
              </a:extLst>
            </p:cNvPr>
            <p:cNvSpPr/>
            <p:nvPr/>
          </p:nvSpPr>
          <p:spPr>
            <a:xfrm>
              <a:off x="7741875" y="1605400"/>
              <a:ext cx="469425" cy="469425"/>
            </a:xfrm>
            <a:custGeom>
              <a:avLst/>
              <a:gdLst/>
              <a:ahLst/>
              <a:cxnLst/>
              <a:rect l="l" t="t" r="r" b="b"/>
              <a:pathLst>
                <a:path w="18777" h="18777" extrusionOk="0">
                  <a:moveTo>
                    <a:pt x="1" y="0"/>
                  </a:moveTo>
                  <a:lnTo>
                    <a:pt x="1" y="18776"/>
                  </a:lnTo>
                  <a:lnTo>
                    <a:pt x="18777" y="18776"/>
                  </a:lnTo>
                  <a:cubicBezTo>
                    <a:pt x="18777" y="8406"/>
                    <a:pt x="10371" y="0"/>
                    <a:pt x="1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" name="Google Shape;840;p32">
              <a:extLst>
                <a:ext uri="{FF2B5EF4-FFF2-40B4-BE49-F238E27FC236}">
                  <a16:creationId xmlns:a16="http://schemas.microsoft.com/office/drawing/2014/main" id="{CD873ACB-63A0-4687-AB23-6D867141607E}"/>
                </a:ext>
              </a:extLst>
            </p:cNvPr>
            <p:cNvSpPr/>
            <p:nvPr/>
          </p:nvSpPr>
          <p:spPr>
            <a:xfrm>
              <a:off x="7272475" y="2074800"/>
              <a:ext cx="469425" cy="469125"/>
            </a:xfrm>
            <a:custGeom>
              <a:avLst/>
              <a:gdLst/>
              <a:ahLst/>
              <a:cxnLst/>
              <a:rect l="l" t="t" r="r" b="b"/>
              <a:pathLst>
                <a:path w="18777" h="18765" extrusionOk="0">
                  <a:moveTo>
                    <a:pt x="1" y="0"/>
                  </a:moveTo>
                  <a:cubicBezTo>
                    <a:pt x="1" y="10359"/>
                    <a:pt x="8407" y="18765"/>
                    <a:pt x="18777" y="18765"/>
                  </a:cubicBezTo>
                  <a:lnTo>
                    <a:pt x="18777" y="0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Google Shape;841;p32">
              <a:extLst>
                <a:ext uri="{FF2B5EF4-FFF2-40B4-BE49-F238E27FC236}">
                  <a16:creationId xmlns:a16="http://schemas.microsoft.com/office/drawing/2014/main" id="{7124FE2D-BE9C-48A0-A09D-F2502D1FEFF1}"/>
                </a:ext>
              </a:extLst>
            </p:cNvPr>
            <p:cNvSpPr/>
            <p:nvPr/>
          </p:nvSpPr>
          <p:spPr>
            <a:xfrm>
              <a:off x="7338550" y="1671175"/>
              <a:ext cx="806675" cy="806975"/>
            </a:xfrm>
            <a:custGeom>
              <a:avLst/>
              <a:gdLst/>
              <a:ahLst/>
              <a:cxnLst/>
              <a:rect l="l" t="t" r="r" b="b"/>
              <a:pathLst>
                <a:path w="32267" h="32279" extrusionOk="0">
                  <a:moveTo>
                    <a:pt x="16134" y="1"/>
                  </a:moveTo>
                  <a:cubicBezTo>
                    <a:pt x="7228" y="1"/>
                    <a:pt x="1" y="7228"/>
                    <a:pt x="1" y="16145"/>
                  </a:cubicBezTo>
                  <a:cubicBezTo>
                    <a:pt x="1" y="25051"/>
                    <a:pt x="7228" y="32278"/>
                    <a:pt x="16134" y="32278"/>
                  </a:cubicBezTo>
                  <a:cubicBezTo>
                    <a:pt x="25052" y="32278"/>
                    <a:pt x="32267" y="25051"/>
                    <a:pt x="32267" y="16145"/>
                  </a:cubicBezTo>
                  <a:cubicBezTo>
                    <a:pt x="32267" y="7228"/>
                    <a:pt x="25052" y="1"/>
                    <a:pt x="16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7" name="Google Shape;842;p32">
              <a:extLst>
                <a:ext uri="{FF2B5EF4-FFF2-40B4-BE49-F238E27FC236}">
                  <a16:creationId xmlns:a16="http://schemas.microsoft.com/office/drawing/2014/main" id="{398B0284-5413-451C-A559-4F3E904A4B76}"/>
                </a:ext>
              </a:extLst>
            </p:cNvPr>
            <p:cNvSpPr/>
            <p:nvPr/>
          </p:nvSpPr>
          <p:spPr>
            <a:xfrm>
              <a:off x="7446600" y="1779525"/>
              <a:ext cx="590575" cy="590275"/>
            </a:xfrm>
            <a:custGeom>
              <a:avLst/>
              <a:gdLst/>
              <a:ahLst/>
              <a:cxnLst/>
              <a:rect l="l" t="t" r="r" b="b"/>
              <a:pathLst>
                <a:path w="23623" h="23611" extrusionOk="0">
                  <a:moveTo>
                    <a:pt x="11812" y="0"/>
                  </a:moveTo>
                  <a:cubicBezTo>
                    <a:pt x="5287" y="0"/>
                    <a:pt x="1" y="5287"/>
                    <a:pt x="1" y="11811"/>
                  </a:cubicBezTo>
                  <a:cubicBezTo>
                    <a:pt x="1" y="18324"/>
                    <a:pt x="5287" y="23610"/>
                    <a:pt x="11812" y="23610"/>
                  </a:cubicBezTo>
                  <a:cubicBezTo>
                    <a:pt x="18336" y="23610"/>
                    <a:pt x="23623" y="18324"/>
                    <a:pt x="23623" y="11811"/>
                  </a:cubicBezTo>
                  <a:cubicBezTo>
                    <a:pt x="23623" y="5287"/>
                    <a:pt x="18336" y="0"/>
                    <a:pt x="11812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Font typeface="Arial"/>
                <a:buNone/>
              </a:pPr>
              <a:r>
                <a:rPr lang="en" sz="1600" b="1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275</a:t>
              </a:r>
              <a:endParaRPr sz="1600" b="1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88" name="Google Shape;843;p32">
            <a:extLst>
              <a:ext uri="{FF2B5EF4-FFF2-40B4-BE49-F238E27FC236}">
                <a16:creationId xmlns:a16="http://schemas.microsoft.com/office/drawing/2014/main" id="{BEF72B87-9E5A-42B3-A1BE-9E3C898900C6}"/>
              </a:ext>
            </a:extLst>
          </p:cNvPr>
          <p:cNvGrpSpPr/>
          <p:nvPr/>
        </p:nvGrpSpPr>
        <p:grpSpPr>
          <a:xfrm>
            <a:off x="8488558" y="4410266"/>
            <a:ext cx="3078504" cy="938525"/>
            <a:chOff x="4860575" y="2599575"/>
            <a:chExt cx="3351925" cy="938525"/>
          </a:xfrm>
        </p:grpSpPr>
        <p:sp>
          <p:nvSpPr>
            <p:cNvPr id="89" name="Google Shape;844;p32">
              <a:extLst>
                <a:ext uri="{FF2B5EF4-FFF2-40B4-BE49-F238E27FC236}">
                  <a16:creationId xmlns:a16="http://schemas.microsoft.com/office/drawing/2014/main" id="{BB1E38A9-72AD-4C74-9200-072180E42E61}"/>
                </a:ext>
              </a:extLst>
            </p:cNvPr>
            <p:cNvSpPr/>
            <p:nvPr/>
          </p:nvSpPr>
          <p:spPr>
            <a:xfrm>
              <a:off x="5329975" y="2665350"/>
              <a:ext cx="2882525" cy="806975"/>
            </a:xfrm>
            <a:custGeom>
              <a:avLst/>
              <a:gdLst/>
              <a:ahLst/>
              <a:cxnLst/>
              <a:rect l="l" t="t" r="r" b="b"/>
              <a:pathLst>
                <a:path w="115301" h="32279" extrusionOk="0">
                  <a:moveTo>
                    <a:pt x="32278" y="0"/>
                  </a:moveTo>
                  <a:cubicBezTo>
                    <a:pt x="23361" y="0"/>
                    <a:pt x="16133" y="7227"/>
                    <a:pt x="16133" y="16145"/>
                  </a:cubicBezTo>
                  <a:cubicBezTo>
                    <a:pt x="16133" y="25051"/>
                    <a:pt x="8918" y="32278"/>
                    <a:pt x="1" y="32278"/>
                  </a:cubicBezTo>
                  <a:lnTo>
                    <a:pt x="99108" y="32278"/>
                  </a:lnTo>
                  <a:cubicBezTo>
                    <a:pt x="103561" y="32278"/>
                    <a:pt x="107609" y="30468"/>
                    <a:pt x="110526" y="27551"/>
                  </a:cubicBezTo>
                  <a:cubicBezTo>
                    <a:pt x="113491" y="24587"/>
                    <a:pt x="115301" y="20467"/>
                    <a:pt x="115253" y="15931"/>
                  </a:cubicBezTo>
                  <a:cubicBezTo>
                    <a:pt x="115134" y="7037"/>
                    <a:pt x="107597" y="0"/>
                    <a:pt x="98691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731500" tIns="91425" rIns="274300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s-ES" kern="0" dirty="0">
                  <a:latin typeface="Arial"/>
                  <a:cs typeface="Arial"/>
                  <a:sym typeface="Arial"/>
                </a:rPr>
                <a:t>Memorandos</a:t>
              </a:r>
              <a:r>
                <a:rPr lang="es-ES" kern="0" dirty="0">
                  <a:solidFill>
                    <a:srgbClr val="FFFFFF"/>
                  </a:solidFill>
                  <a:latin typeface="Arial"/>
                  <a:cs typeface="Arial"/>
                  <a:sym typeface="Arial"/>
                </a:rPr>
                <a:t> </a:t>
              </a:r>
              <a:endParaRPr kern="0" dirty="0">
                <a:solidFill>
                  <a:srgbClr val="FFFFFF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0" name="Google Shape;845;p32">
              <a:extLst>
                <a:ext uri="{FF2B5EF4-FFF2-40B4-BE49-F238E27FC236}">
                  <a16:creationId xmlns:a16="http://schemas.microsoft.com/office/drawing/2014/main" id="{F077906A-9B74-48D4-B3BB-521F2789AEB0}"/>
                </a:ext>
              </a:extLst>
            </p:cNvPr>
            <p:cNvSpPr/>
            <p:nvPr/>
          </p:nvSpPr>
          <p:spPr>
            <a:xfrm>
              <a:off x="4860575" y="2599575"/>
              <a:ext cx="469425" cy="469125"/>
            </a:xfrm>
            <a:custGeom>
              <a:avLst/>
              <a:gdLst/>
              <a:ahLst/>
              <a:cxnLst/>
              <a:rect l="l" t="t" r="r" b="b"/>
              <a:pathLst>
                <a:path w="18777" h="18765" extrusionOk="0">
                  <a:moveTo>
                    <a:pt x="18777" y="0"/>
                  </a:moveTo>
                  <a:cubicBezTo>
                    <a:pt x="8406" y="0"/>
                    <a:pt x="0" y="8406"/>
                    <a:pt x="0" y="18764"/>
                  </a:cubicBezTo>
                  <a:lnTo>
                    <a:pt x="18777" y="18764"/>
                  </a:lnTo>
                  <a:lnTo>
                    <a:pt x="18777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1" name="Google Shape;846;p32">
              <a:extLst>
                <a:ext uri="{FF2B5EF4-FFF2-40B4-BE49-F238E27FC236}">
                  <a16:creationId xmlns:a16="http://schemas.microsoft.com/office/drawing/2014/main" id="{E46E5C23-686E-4FFB-9640-019ADDDFDB9B}"/>
                </a:ext>
              </a:extLst>
            </p:cNvPr>
            <p:cNvSpPr/>
            <p:nvPr/>
          </p:nvSpPr>
          <p:spPr>
            <a:xfrm>
              <a:off x="5329975" y="3068675"/>
              <a:ext cx="469425" cy="469425"/>
            </a:xfrm>
            <a:custGeom>
              <a:avLst/>
              <a:gdLst/>
              <a:ahLst/>
              <a:cxnLst/>
              <a:rect l="l" t="t" r="r" b="b"/>
              <a:pathLst>
                <a:path w="18777" h="18777" extrusionOk="0">
                  <a:moveTo>
                    <a:pt x="1" y="0"/>
                  </a:moveTo>
                  <a:lnTo>
                    <a:pt x="1" y="18776"/>
                  </a:lnTo>
                  <a:cubicBezTo>
                    <a:pt x="10371" y="18776"/>
                    <a:pt x="18777" y="10371"/>
                    <a:pt x="1877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2" name="Google Shape;847;p32">
              <a:extLst>
                <a:ext uri="{FF2B5EF4-FFF2-40B4-BE49-F238E27FC236}">
                  <a16:creationId xmlns:a16="http://schemas.microsoft.com/office/drawing/2014/main" id="{69BA6D0A-E15D-4C9D-9C00-E27F0749B512}"/>
                </a:ext>
              </a:extLst>
            </p:cNvPr>
            <p:cNvSpPr/>
            <p:nvPr/>
          </p:nvSpPr>
          <p:spPr>
            <a:xfrm>
              <a:off x="4926650" y="2665350"/>
              <a:ext cx="806675" cy="806975"/>
            </a:xfrm>
            <a:custGeom>
              <a:avLst/>
              <a:gdLst/>
              <a:ahLst/>
              <a:cxnLst/>
              <a:rect l="l" t="t" r="r" b="b"/>
              <a:pathLst>
                <a:path w="32267" h="32279" extrusionOk="0">
                  <a:moveTo>
                    <a:pt x="16134" y="0"/>
                  </a:moveTo>
                  <a:cubicBezTo>
                    <a:pt x="7216" y="0"/>
                    <a:pt x="1" y="7227"/>
                    <a:pt x="1" y="16133"/>
                  </a:cubicBezTo>
                  <a:cubicBezTo>
                    <a:pt x="1" y="25051"/>
                    <a:pt x="7216" y="32278"/>
                    <a:pt x="16134" y="32278"/>
                  </a:cubicBezTo>
                  <a:cubicBezTo>
                    <a:pt x="25051" y="32278"/>
                    <a:pt x="32266" y="25051"/>
                    <a:pt x="32266" y="16133"/>
                  </a:cubicBezTo>
                  <a:cubicBezTo>
                    <a:pt x="32266" y="7227"/>
                    <a:pt x="25051" y="0"/>
                    <a:pt x="16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3" name="Google Shape;848;p32">
              <a:extLst>
                <a:ext uri="{FF2B5EF4-FFF2-40B4-BE49-F238E27FC236}">
                  <a16:creationId xmlns:a16="http://schemas.microsoft.com/office/drawing/2014/main" id="{5F2E72B0-9979-4A71-9118-5E2B6C82346A}"/>
                </a:ext>
              </a:extLst>
            </p:cNvPr>
            <p:cNvSpPr/>
            <p:nvPr/>
          </p:nvSpPr>
          <p:spPr>
            <a:xfrm>
              <a:off x="5034700" y="2773700"/>
              <a:ext cx="590575" cy="590275"/>
            </a:xfrm>
            <a:custGeom>
              <a:avLst/>
              <a:gdLst/>
              <a:ahLst/>
              <a:cxnLst/>
              <a:rect l="l" t="t" r="r" b="b"/>
              <a:pathLst>
                <a:path w="23623" h="23611" extrusionOk="0">
                  <a:moveTo>
                    <a:pt x="11812" y="0"/>
                  </a:moveTo>
                  <a:cubicBezTo>
                    <a:pt x="5287" y="0"/>
                    <a:pt x="1" y="5287"/>
                    <a:pt x="1" y="11799"/>
                  </a:cubicBezTo>
                  <a:cubicBezTo>
                    <a:pt x="1" y="18324"/>
                    <a:pt x="5287" y="23610"/>
                    <a:pt x="11812" y="23610"/>
                  </a:cubicBezTo>
                  <a:cubicBezTo>
                    <a:pt x="18336" y="23610"/>
                    <a:pt x="23623" y="18324"/>
                    <a:pt x="23623" y="11799"/>
                  </a:cubicBezTo>
                  <a:cubicBezTo>
                    <a:pt x="23623" y="5287"/>
                    <a:pt x="18336" y="0"/>
                    <a:pt x="11812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Font typeface="Arial"/>
                <a:buNone/>
              </a:pPr>
              <a:r>
                <a:rPr lang="en" sz="1600" b="1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236</a:t>
              </a:r>
              <a:endParaRPr sz="1600" b="1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94" name="Google Shape;849;p32">
            <a:extLst>
              <a:ext uri="{FF2B5EF4-FFF2-40B4-BE49-F238E27FC236}">
                <a16:creationId xmlns:a16="http://schemas.microsoft.com/office/drawing/2014/main" id="{13952A51-FCE5-4410-886F-5337C4E19A76}"/>
              </a:ext>
            </a:extLst>
          </p:cNvPr>
          <p:cNvGrpSpPr/>
          <p:nvPr/>
        </p:nvGrpSpPr>
        <p:grpSpPr>
          <a:xfrm>
            <a:off x="8523945" y="5417767"/>
            <a:ext cx="3078504" cy="938550"/>
            <a:chOff x="4859375" y="3571100"/>
            <a:chExt cx="3351925" cy="938550"/>
          </a:xfrm>
        </p:grpSpPr>
        <p:sp>
          <p:nvSpPr>
            <p:cNvPr id="95" name="Google Shape;850;p32">
              <a:extLst>
                <a:ext uri="{FF2B5EF4-FFF2-40B4-BE49-F238E27FC236}">
                  <a16:creationId xmlns:a16="http://schemas.microsoft.com/office/drawing/2014/main" id="{127E8754-26C3-46B2-BB8C-8BCB8105CDBA}"/>
                </a:ext>
              </a:extLst>
            </p:cNvPr>
            <p:cNvSpPr/>
            <p:nvPr/>
          </p:nvSpPr>
          <p:spPr>
            <a:xfrm>
              <a:off x="4859375" y="3636900"/>
              <a:ext cx="2882525" cy="806975"/>
            </a:xfrm>
            <a:custGeom>
              <a:avLst/>
              <a:gdLst/>
              <a:ahLst/>
              <a:cxnLst/>
              <a:rect l="l" t="t" r="r" b="b"/>
              <a:pathLst>
                <a:path w="115301" h="32279" extrusionOk="0">
                  <a:moveTo>
                    <a:pt x="16610" y="0"/>
                  </a:moveTo>
                  <a:cubicBezTo>
                    <a:pt x="7704" y="0"/>
                    <a:pt x="167" y="7025"/>
                    <a:pt x="60" y="15931"/>
                  </a:cubicBezTo>
                  <a:cubicBezTo>
                    <a:pt x="1" y="20467"/>
                    <a:pt x="1810" y="24587"/>
                    <a:pt x="4775" y="27539"/>
                  </a:cubicBezTo>
                  <a:cubicBezTo>
                    <a:pt x="7692" y="30468"/>
                    <a:pt x="11740" y="32278"/>
                    <a:pt x="16193" y="32278"/>
                  </a:cubicBezTo>
                  <a:lnTo>
                    <a:pt x="115301" y="32278"/>
                  </a:lnTo>
                  <a:cubicBezTo>
                    <a:pt x="106395" y="32278"/>
                    <a:pt x="99168" y="25051"/>
                    <a:pt x="99168" y="16133"/>
                  </a:cubicBezTo>
                  <a:cubicBezTo>
                    <a:pt x="99168" y="7227"/>
                    <a:pt x="91941" y="0"/>
                    <a:pt x="83023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274300" tIns="91425" rIns="731500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s-CO" sz="1600" kern="0" dirty="0">
                  <a:latin typeface="Roboto"/>
                  <a:ea typeface="Roboto"/>
                  <a:cs typeface="Roboto"/>
                  <a:sym typeface="Roboto"/>
                </a:rPr>
                <a:t>Actas</a:t>
              </a:r>
              <a:r>
                <a:rPr lang="en" sz="1600" kern="0" dirty="0">
                  <a:latin typeface="Roboto"/>
                  <a:ea typeface="Roboto"/>
                  <a:cs typeface="Roboto"/>
                  <a:sym typeface="Roboto"/>
                </a:rPr>
                <a:t> de Consejos de </a:t>
              </a:r>
              <a:r>
                <a:rPr lang="es-ES" sz="1600" kern="0" dirty="0">
                  <a:latin typeface="Roboto"/>
                  <a:ea typeface="Roboto"/>
                  <a:cs typeface="Roboto"/>
                  <a:sym typeface="Roboto"/>
                </a:rPr>
                <a:t>Facultad</a:t>
              </a:r>
            </a:p>
          </p:txBody>
        </p:sp>
        <p:sp>
          <p:nvSpPr>
            <p:cNvPr id="96" name="Google Shape;851;p32">
              <a:extLst>
                <a:ext uri="{FF2B5EF4-FFF2-40B4-BE49-F238E27FC236}">
                  <a16:creationId xmlns:a16="http://schemas.microsoft.com/office/drawing/2014/main" id="{C7890B75-E76B-4062-B7DB-AE71AC150747}"/>
                </a:ext>
              </a:extLst>
            </p:cNvPr>
            <p:cNvSpPr/>
            <p:nvPr/>
          </p:nvSpPr>
          <p:spPr>
            <a:xfrm>
              <a:off x="7741875" y="3571100"/>
              <a:ext cx="469425" cy="469150"/>
            </a:xfrm>
            <a:custGeom>
              <a:avLst/>
              <a:gdLst/>
              <a:ahLst/>
              <a:cxnLst/>
              <a:rect l="l" t="t" r="r" b="b"/>
              <a:pathLst>
                <a:path w="18777" h="18766" extrusionOk="0">
                  <a:moveTo>
                    <a:pt x="1" y="1"/>
                  </a:moveTo>
                  <a:lnTo>
                    <a:pt x="1" y="18765"/>
                  </a:lnTo>
                  <a:lnTo>
                    <a:pt x="18777" y="18765"/>
                  </a:lnTo>
                  <a:cubicBezTo>
                    <a:pt x="18777" y="8395"/>
                    <a:pt x="10371" y="1"/>
                    <a:pt x="1" y="1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7" name="Google Shape;852;p32">
              <a:extLst>
                <a:ext uri="{FF2B5EF4-FFF2-40B4-BE49-F238E27FC236}">
                  <a16:creationId xmlns:a16="http://schemas.microsoft.com/office/drawing/2014/main" id="{E18599AC-3F06-4298-B34D-2AA3F0984246}"/>
                </a:ext>
              </a:extLst>
            </p:cNvPr>
            <p:cNvSpPr/>
            <p:nvPr/>
          </p:nvSpPr>
          <p:spPr>
            <a:xfrm>
              <a:off x="7272475" y="4040225"/>
              <a:ext cx="469425" cy="469425"/>
            </a:xfrm>
            <a:custGeom>
              <a:avLst/>
              <a:gdLst/>
              <a:ahLst/>
              <a:cxnLst/>
              <a:rect l="l" t="t" r="r" b="b"/>
              <a:pathLst>
                <a:path w="18777" h="18777" extrusionOk="0">
                  <a:moveTo>
                    <a:pt x="1" y="0"/>
                  </a:moveTo>
                  <a:cubicBezTo>
                    <a:pt x="1" y="10371"/>
                    <a:pt x="8407" y="18776"/>
                    <a:pt x="18777" y="18776"/>
                  </a:cubicBezTo>
                  <a:lnTo>
                    <a:pt x="18777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8" name="Google Shape;853;p32">
              <a:extLst>
                <a:ext uri="{FF2B5EF4-FFF2-40B4-BE49-F238E27FC236}">
                  <a16:creationId xmlns:a16="http://schemas.microsoft.com/office/drawing/2014/main" id="{731D04FF-6435-4F78-B2D7-12E593CC4DDF}"/>
                </a:ext>
              </a:extLst>
            </p:cNvPr>
            <p:cNvSpPr/>
            <p:nvPr/>
          </p:nvSpPr>
          <p:spPr>
            <a:xfrm>
              <a:off x="7338550" y="3636900"/>
              <a:ext cx="806675" cy="806975"/>
            </a:xfrm>
            <a:custGeom>
              <a:avLst/>
              <a:gdLst/>
              <a:ahLst/>
              <a:cxnLst/>
              <a:rect l="l" t="t" r="r" b="b"/>
              <a:pathLst>
                <a:path w="32267" h="32279" extrusionOk="0">
                  <a:moveTo>
                    <a:pt x="16134" y="0"/>
                  </a:moveTo>
                  <a:cubicBezTo>
                    <a:pt x="7228" y="0"/>
                    <a:pt x="1" y="7227"/>
                    <a:pt x="1" y="16133"/>
                  </a:cubicBezTo>
                  <a:cubicBezTo>
                    <a:pt x="1" y="25051"/>
                    <a:pt x="7228" y="32278"/>
                    <a:pt x="16134" y="32278"/>
                  </a:cubicBezTo>
                  <a:cubicBezTo>
                    <a:pt x="25052" y="32278"/>
                    <a:pt x="32267" y="25051"/>
                    <a:pt x="32267" y="16133"/>
                  </a:cubicBezTo>
                  <a:cubicBezTo>
                    <a:pt x="32267" y="7227"/>
                    <a:pt x="25052" y="0"/>
                    <a:pt x="16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99" name="Google Shape;854;p32">
              <a:extLst>
                <a:ext uri="{FF2B5EF4-FFF2-40B4-BE49-F238E27FC236}">
                  <a16:creationId xmlns:a16="http://schemas.microsoft.com/office/drawing/2014/main" id="{1698604D-CF98-4C8A-A239-2244A3E6E07A}"/>
                </a:ext>
              </a:extLst>
            </p:cNvPr>
            <p:cNvSpPr/>
            <p:nvPr/>
          </p:nvSpPr>
          <p:spPr>
            <a:xfrm>
              <a:off x="7446600" y="3745250"/>
              <a:ext cx="590575" cy="590275"/>
            </a:xfrm>
            <a:custGeom>
              <a:avLst/>
              <a:gdLst/>
              <a:ahLst/>
              <a:cxnLst/>
              <a:rect l="l" t="t" r="r" b="b"/>
              <a:pathLst>
                <a:path w="23623" h="23611" extrusionOk="0">
                  <a:moveTo>
                    <a:pt x="11812" y="0"/>
                  </a:moveTo>
                  <a:cubicBezTo>
                    <a:pt x="5287" y="0"/>
                    <a:pt x="1" y="5286"/>
                    <a:pt x="1" y="11799"/>
                  </a:cubicBezTo>
                  <a:cubicBezTo>
                    <a:pt x="1" y="18324"/>
                    <a:pt x="5287" y="23610"/>
                    <a:pt x="11812" y="23610"/>
                  </a:cubicBezTo>
                  <a:cubicBezTo>
                    <a:pt x="18336" y="23610"/>
                    <a:pt x="23623" y="18324"/>
                    <a:pt x="23623" y="11799"/>
                  </a:cubicBezTo>
                  <a:cubicBezTo>
                    <a:pt x="23623" y="5286"/>
                    <a:pt x="18336" y="0"/>
                    <a:pt x="11812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Font typeface="Arial"/>
                <a:buNone/>
              </a:pPr>
              <a:r>
                <a:rPr lang="es-ES" b="1" kern="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64</a:t>
              </a:r>
              <a:endParaRPr b="1" kern="0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100" name="Google Shape;76;p15">
            <a:extLst>
              <a:ext uri="{FF2B5EF4-FFF2-40B4-BE49-F238E27FC236}">
                <a16:creationId xmlns:a16="http://schemas.microsoft.com/office/drawing/2014/main" id="{2603BD61-905F-4705-9D1D-7F1747D2292E}"/>
              </a:ext>
            </a:extLst>
          </p:cNvPr>
          <p:cNvSpPr/>
          <p:nvPr/>
        </p:nvSpPr>
        <p:spPr>
          <a:xfrm>
            <a:off x="7752463" y="1647345"/>
            <a:ext cx="728127" cy="1024988"/>
          </a:xfrm>
          <a:custGeom>
            <a:avLst/>
            <a:gdLst/>
            <a:ahLst/>
            <a:cxnLst/>
            <a:rect l="l" t="t" r="r" b="b"/>
            <a:pathLst>
              <a:path w="22647" h="36943" extrusionOk="0">
                <a:moveTo>
                  <a:pt x="3869" y="0"/>
                </a:moveTo>
                <a:cubicBezTo>
                  <a:pt x="3069" y="0"/>
                  <a:pt x="2269" y="304"/>
                  <a:pt x="1655" y="911"/>
                </a:cubicBezTo>
                <a:lnTo>
                  <a:pt x="1" y="2566"/>
                </a:lnTo>
                <a:lnTo>
                  <a:pt x="13693" y="16258"/>
                </a:lnTo>
                <a:cubicBezTo>
                  <a:pt x="14919" y="17484"/>
                  <a:pt x="14919" y="19461"/>
                  <a:pt x="13693" y="20675"/>
                </a:cubicBezTo>
                <a:lnTo>
                  <a:pt x="1" y="34379"/>
                </a:lnTo>
                <a:lnTo>
                  <a:pt x="1655" y="36022"/>
                </a:lnTo>
                <a:cubicBezTo>
                  <a:pt x="2269" y="36636"/>
                  <a:pt x="3069" y="36942"/>
                  <a:pt x="3869" y="36942"/>
                </a:cubicBezTo>
                <a:cubicBezTo>
                  <a:pt x="4668" y="36942"/>
                  <a:pt x="5465" y="36636"/>
                  <a:pt x="6073" y="36022"/>
                </a:cubicBezTo>
                <a:lnTo>
                  <a:pt x="21420" y="20675"/>
                </a:lnTo>
                <a:cubicBezTo>
                  <a:pt x="22646" y="19461"/>
                  <a:pt x="22646" y="17484"/>
                  <a:pt x="21420" y="16258"/>
                </a:cubicBezTo>
                <a:lnTo>
                  <a:pt x="6073" y="911"/>
                </a:lnTo>
                <a:cubicBezTo>
                  <a:pt x="5465" y="304"/>
                  <a:pt x="4668" y="0"/>
                  <a:pt x="3869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defRPr/>
            </a:pPr>
            <a:endParaRPr kern="0" dirty="0">
              <a:solidFill>
                <a:srgbClr val="00B0F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75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8" name="Rectángulo 3"/>
          <p:cNvSpPr/>
          <p:nvPr/>
        </p:nvSpPr>
        <p:spPr>
          <a:xfrm>
            <a:off x="4242219" y="265289"/>
            <a:ext cx="44155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DE MEJORAMIENTO PARA EL 2022</a:t>
            </a:r>
            <a:endParaRPr lang="es-CO" alt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4FD308E-7FF6-491A-B4FB-C80898FD2392}"/>
              </a:ext>
            </a:extLst>
          </p:cNvPr>
          <p:cNvSpPr txBox="1"/>
          <p:nvPr/>
        </p:nvSpPr>
        <p:spPr>
          <a:xfrm>
            <a:off x="668215" y="1253583"/>
            <a:ext cx="415479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SUBSISTEMA DE FORMACIÓN </a:t>
            </a:r>
          </a:p>
          <a:p>
            <a:pPr algn="just"/>
            <a:r>
              <a:rPr lang="es-ES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Fortalecimiento de: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gestión académica en términos de oferta educativa de calidad según las necesidades del contexto.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TIC e Inversión en infraestructura digital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procesos de visibilidad Nacional e Internacional.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kumimoji="0" lang="es-C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Los procesos de Autoevaluación y Acreditación en Alta Calidad de los programas Académicos de la Facultad de Educación</a:t>
            </a:r>
            <a:endParaRPr lang="es-E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Ampliación de Convenio de Prácticas Pedagógicas y pasantías.</a:t>
            </a:r>
            <a:r>
              <a:rPr kumimoji="0" lang="es-C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F8A9E60-FC3A-4408-BB4F-DAD87F38263A}"/>
              </a:ext>
            </a:extLst>
          </p:cNvPr>
          <p:cNvSpPr txBox="1"/>
          <p:nvPr/>
        </p:nvSpPr>
        <p:spPr>
          <a:xfrm>
            <a:off x="5469496" y="1506015"/>
            <a:ext cx="232643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SUBSISTEMA DE PROYECCIÓN SOCIAL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altLang="en-US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Fortalecimiento de proyectos de responsabilidad social pertinente para la región, aumento de convenios interaministrativos y aumento en la oferta de educación continuada.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E59DBBA-D230-4FA5-9147-DC83AD1C0763}"/>
              </a:ext>
            </a:extLst>
          </p:cNvPr>
          <p:cNvSpPr txBox="1"/>
          <p:nvPr/>
        </p:nvSpPr>
        <p:spPr>
          <a:xfrm>
            <a:off x="8521542" y="1893224"/>
            <a:ext cx="279933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alt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SUBSISTEMA ADMINISTRATIVO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s-CO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Fortalecer los procesos administrativos de la Facultad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s-CO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Fortalecer los procesos de gestión </a:t>
            </a:r>
            <a:r>
              <a:rPr lang="es-CO" alt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académica, de </a:t>
            </a:r>
            <a:r>
              <a:rPr kumimoji="0" lang="es-CO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comunicación y  de archivo 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61DBE1A-4275-4939-93B2-7473D2B9F2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39" t="40817" r="18152" b="28164"/>
          <a:stretch/>
        </p:blipFill>
        <p:spPr>
          <a:xfrm>
            <a:off x="2105992" y="4458273"/>
            <a:ext cx="8491858" cy="195939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4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8" name="Rectángulo 3"/>
          <p:cNvSpPr/>
          <p:nvPr/>
        </p:nvSpPr>
        <p:spPr>
          <a:xfrm>
            <a:off x="4242219" y="265289"/>
            <a:ext cx="44155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PROPUESTAS DE MEJORAMIENTO PARA EL 2022</a:t>
            </a:r>
            <a:endParaRPr lang="es-CO" altLang="es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E1ADD0-6351-4660-9405-4A95FDF88606}"/>
              </a:ext>
            </a:extLst>
          </p:cNvPr>
          <p:cNvSpPr txBox="1"/>
          <p:nvPr/>
        </p:nvSpPr>
        <p:spPr>
          <a:xfrm>
            <a:off x="1163186" y="3869176"/>
            <a:ext cx="4994030" cy="2405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SUBSISTEMA DE INVESTIGACIÓN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O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Fortalecimiento de las habilidades investigativas de la comunidad de la Facultad de Educación a través de capacitaciones y socialización de experiencias.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O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Apoyo y gestión de los aplicativos CvLAC y GrupLAC en miras del siguiente proceso de medición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63DACA1-7B32-4705-8666-D2084858EDFD}"/>
              </a:ext>
            </a:extLst>
          </p:cNvPr>
          <p:cNvSpPr txBox="1"/>
          <p:nvPr/>
        </p:nvSpPr>
        <p:spPr>
          <a:xfrm>
            <a:off x="6857400" y="4092842"/>
            <a:ext cx="38252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SUBSISTEMA DE BIENESTAR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alt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Fortalecimiento en el clima organizacional orientado a docente y administrativos así como continuar brindado apoyos administrativos de calidad.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61DBE1A-4275-4939-93B2-7473D2B9F2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39" t="40817" r="18152" b="28164"/>
          <a:stretch/>
        </p:blipFill>
        <p:spPr>
          <a:xfrm>
            <a:off x="1414355" y="1354588"/>
            <a:ext cx="9485723" cy="218871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3D5FFED-FD38-40C7-9FDD-B018E007A519}"/>
              </a:ext>
            </a:extLst>
          </p:cNvPr>
          <p:cNvSpPr txBox="1"/>
          <p:nvPr/>
        </p:nvSpPr>
        <p:spPr>
          <a:xfrm>
            <a:off x="3866270" y="338419"/>
            <a:ext cx="4459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CAADE84-3F5B-434B-B050-DC6C36006DB2}"/>
              </a:ext>
            </a:extLst>
          </p:cNvPr>
          <p:cNvSpPr txBox="1"/>
          <p:nvPr/>
        </p:nvSpPr>
        <p:spPr>
          <a:xfrm>
            <a:off x="9132427" y="5775358"/>
            <a:ext cx="2546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5790" t="4658" r="22894" b="3178"/>
          <a:stretch/>
        </p:blipFill>
        <p:spPr>
          <a:xfrm>
            <a:off x="3481137" y="1279343"/>
            <a:ext cx="6125236" cy="517884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0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6" name="Rectángulo 5"/>
          <p:cNvSpPr/>
          <p:nvPr/>
        </p:nvSpPr>
        <p:spPr>
          <a:xfrm>
            <a:off x="-1" y="2852937"/>
            <a:ext cx="12192001" cy="1536171"/>
          </a:xfrm>
          <a:prstGeom prst="rect">
            <a:avLst/>
          </a:prstGeom>
          <a:solidFill>
            <a:srgbClr val="800000"/>
          </a:solidFill>
          <a:ln w="9525" cap="flat" cmpd="sng" algn="ctr">
            <a:noFill/>
            <a:prstDash val="solid"/>
          </a:ln>
          <a:effectLst>
            <a:outerShdw blurRad="40000" dist="23000" dir="5400000" sx="0" sy="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 defTabSz="914400"/>
            <a:r>
              <a:rPr lang="en-US" sz="8800">
                <a:solidFill>
                  <a:prstClr val="white"/>
                </a:solidFill>
                <a:latin typeface="Arial" panose="020B0604020202020204"/>
                <a:cs typeface="Arial" panose="020B0604020202020204"/>
              </a:rPr>
              <a:t>Gracias</a:t>
            </a:r>
            <a:endParaRPr lang="en-US" sz="8800" dirty="0">
              <a:solidFill>
                <a:prstClr val="white"/>
              </a:solidFill>
              <a:latin typeface="Arial" panose="020B0604020202020204"/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79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RENDICIÓN 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2021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41574" t="46132" r="22685" b="38230"/>
          <a:stretch/>
        </p:blipFill>
        <p:spPr>
          <a:xfrm>
            <a:off x="152401" y="1236133"/>
            <a:ext cx="6536266" cy="160866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1369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RENDICIÓN 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2021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41111" t="61770" r="22407" b="22428"/>
          <a:stretch/>
        </p:blipFill>
        <p:spPr>
          <a:xfrm>
            <a:off x="0" y="1185332"/>
            <a:ext cx="6671733" cy="162560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CAADE84-3F5B-434B-B050-DC6C36006DB2}"/>
              </a:ext>
            </a:extLst>
          </p:cNvPr>
          <p:cNvSpPr txBox="1"/>
          <p:nvPr/>
        </p:nvSpPr>
        <p:spPr>
          <a:xfrm>
            <a:off x="9132427" y="5775358"/>
            <a:ext cx="2546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41228" t="33977" r="23245" b="50897"/>
          <a:stretch/>
        </p:blipFill>
        <p:spPr>
          <a:xfrm>
            <a:off x="192505" y="1187116"/>
            <a:ext cx="6497053" cy="1556084"/>
          </a:xfrm>
          <a:prstGeom prst="round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2C12762-B7DE-45A8-980E-92A70109CA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593" t="17319" r="14319" b="12220"/>
          <a:stretch/>
        </p:blipFill>
        <p:spPr>
          <a:xfrm>
            <a:off x="3125337" y="2457350"/>
            <a:ext cx="7169546" cy="423352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CAADE84-3F5B-434B-B050-DC6C36006DB2}"/>
              </a:ext>
            </a:extLst>
          </p:cNvPr>
          <p:cNvSpPr txBox="1"/>
          <p:nvPr/>
        </p:nvSpPr>
        <p:spPr>
          <a:xfrm>
            <a:off x="9132427" y="5775358"/>
            <a:ext cx="2546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827ECE8-6BEF-497A-857B-1B002A607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266" t="39657" r="38481" b="40080"/>
          <a:stretch/>
        </p:blipFill>
        <p:spPr>
          <a:xfrm>
            <a:off x="1875078" y="3277017"/>
            <a:ext cx="1250066" cy="138896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D8F446C-FB4C-4CFD-8EED-E907625EF774}"/>
              </a:ext>
            </a:extLst>
          </p:cNvPr>
          <p:cNvSpPr txBox="1"/>
          <p:nvPr/>
        </p:nvSpPr>
        <p:spPr>
          <a:xfrm>
            <a:off x="2110913" y="2811417"/>
            <a:ext cx="1759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ESTUDIANTES DE PREGRADO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34BA623-2081-401B-ABAE-32AB494DE9EC}"/>
              </a:ext>
            </a:extLst>
          </p:cNvPr>
          <p:cNvSpPr txBox="1"/>
          <p:nvPr/>
        </p:nvSpPr>
        <p:spPr>
          <a:xfrm>
            <a:off x="3125144" y="3255910"/>
            <a:ext cx="90282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2.595</a:t>
            </a:r>
            <a:r>
              <a:rPr lang="es-CO" sz="2000" dirty="0"/>
              <a:t> </a:t>
            </a:r>
          </a:p>
          <a:p>
            <a:pPr algn="ctr"/>
            <a:r>
              <a:rPr lang="es-CO" sz="1100" dirty="0"/>
              <a:t>2021-1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BAC49473-45AE-43DA-8E04-C381F585597A}"/>
              </a:ext>
            </a:extLst>
          </p:cNvPr>
          <p:cNvCxnSpPr/>
          <p:nvPr/>
        </p:nvCxnSpPr>
        <p:spPr>
          <a:xfrm>
            <a:off x="4328931" y="3219080"/>
            <a:ext cx="0" cy="1516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03372EF-7F07-49DA-A68F-DEE19DBDEF15}"/>
              </a:ext>
            </a:extLst>
          </p:cNvPr>
          <p:cNvSpPr txBox="1"/>
          <p:nvPr/>
        </p:nvSpPr>
        <p:spPr>
          <a:xfrm>
            <a:off x="3156996" y="3972880"/>
            <a:ext cx="90282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2.567</a:t>
            </a:r>
            <a:r>
              <a:rPr lang="es-CO" sz="2000" dirty="0"/>
              <a:t> </a:t>
            </a:r>
          </a:p>
          <a:p>
            <a:pPr algn="ctr"/>
            <a:r>
              <a:rPr lang="es-CO" sz="1100" dirty="0"/>
              <a:t>2021-2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1A47E53-0AFD-410B-9730-F0D06531FA8A}"/>
              </a:ext>
            </a:extLst>
          </p:cNvPr>
          <p:cNvSpPr txBox="1"/>
          <p:nvPr/>
        </p:nvSpPr>
        <p:spPr>
          <a:xfrm>
            <a:off x="5049450" y="2774439"/>
            <a:ext cx="1759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ESTUDIANTES DE POSGRADO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DE9289B4-97B0-4B14-BCA2-D479C75385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703" t="36305" r="24241" b="42168"/>
          <a:stretch/>
        </p:blipFill>
        <p:spPr>
          <a:xfrm>
            <a:off x="4867151" y="3226378"/>
            <a:ext cx="1469984" cy="1475643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A4E44CC7-876F-485D-813A-3DC4F10C30AF}"/>
              </a:ext>
            </a:extLst>
          </p:cNvPr>
          <p:cNvSpPr txBox="1"/>
          <p:nvPr/>
        </p:nvSpPr>
        <p:spPr>
          <a:xfrm>
            <a:off x="6273492" y="3219080"/>
            <a:ext cx="90282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343</a:t>
            </a:r>
            <a:r>
              <a:rPr lang="es-CO" sz="2000" dirty="0"/>
              <a:t> </a:t>
            </a:r>
          </a:p>
          <a:p>
            <a:pPr algn="ctr"/>
            <a:r>
              <a:rPr lang="es-CO" sz="1100" dirty="0"/>
              <a:t>2021-1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C0053FA-FC7D-4D07-84D8-F313DA52E15E}"/>
              </a:ext>
            </a:extLst>
          </p:cNvPr>
          <p:cNvSpPr txBox="1"/>
          <p:nvPr/>
        </p:nvSpPr>
        <p:spPr>
          <a:xfrm>
            <a:off x="6281207" y="3971498"/>
            <a:ext cx="90282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367</a:t>
            </a:r>
            <a:r>
              <a:rPr lang="es-CO" sz="2000" dirty="0"/>
              <a:t> </a:t>
            </a:r>
          </a:p>
          <a:p>
            <a:pPr algn="ctr"/>
            <a:r>
              <a:rPr lang="es-CO" sz="1100" dirty="0"/>
              <a:t>2021-2</a:t>
            </a:r>
          </a:p>
        </p:txBody>
      </p:sp>
      <p:sp>
        <p:nvSpPr>
          <p:cNvPr id="24" name="Flecha: hacia arriba 23">
            <a:extLst>
              <a:ext uri="{FF2B5EF4-FFF2-40B4-BE49-F238E27FC236}">
                <a16:creationId xmlns:a16="http://schemas.microsoft.com/office/drawing/2014/main" id="{BCD232FB-AE74-48D0-A1FB-CB4E270DD6B2}"/>
              </a:ext>
            </a:extLst>
          </p:cNvPr>
          <p:cNvSpPr/>
          <p:nvPr/>
        </p:nvSpPr>
        <p:spPr>
          <a:xfrm>
            <a:off x="5801804" y="2402801"/>
            <a:ext cx="254643" cy="261679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Flecha: hacia arriba 27">
            <a:extLst>
              <a:ext uri="{FF2B5EF4-FFF2-40B4-BE49-F238E27FC236}">
                <a16:creationId xmlns:a16="http://schemas.microsoft.com/office/drawing/2014/main" id="{8D94DCB6-9F14-4341-926D-6895A26BE2C0}"/>
              </a:ext>
            </a:extLst>
          </p:cNvPr>
          <p:cNvSpPr/>
          <p:nvPr/>
        </p:nvSpPr>
        <p:spPr>
          <a:xfrm rot="10800000">
            <a:off x="2863267" y="2447778"/>
            <a:ext cx="254643" cy="261679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17EC924D-2A7A-48B4-A040-A0F3CCA729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191"/>
          <a:stretch/>
        </p:blipFill>
        <p:spPr>
          <a:xfrm>
            <a:off x="7987987" y="3141120"/>
            <a:ext cx="1379291" cy="129469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AEE197C-7C9E-4B7A-9E86-69C059389E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4275" y="3060327"/>
            <a:ext cx="12193" cy="1524132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C485964B-E405-4F39-9C20-34C53EE02922}"/>
              </a:ext>
            </a:extLst>
          </p:cNvPr>
          <p:cNvSpPr txBox="1"/>
          <p:nvPr/>
        </p:nvSpPr>
        <p:spPr>
          <a:xfrm>
            <a:off x="9505107" y="3290745"/>
            <a:ext cx="902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381</a:t>
            </a:r>
            <a:r>
              <a:rPr lang="es-CO" sz="2000" dirty="0"/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CD2419D-7AB7-475B-8F5A-A6E3AA95769B}"/>
              </a:ext>
            </a:extLst>
          </p:cNvPr>
          <p:cNvSpPr txBox="1"/>
          <p:nvPr/>
        </p:nvSpPr>
        <p:spPr>
          <a:xfrm>
            <a:off x="9387069" y="3072489"/>
            <a:ext cx="12443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CO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PREGRADO</a:t>
            </a:r>
            <a:endParaRPr lang="es-CO" dirty="0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840B0DE-47F1-4084-8CED-5294F999A7B5}"/>
              </a:ext>
            </a:extLst>
          </p:cNvPr>
          <p:cNvSpPr txBox="1"/>
          <p:nvPr/>
        </p:nvSpPr>
        <p:spPr>
          <a:xfrm>
            <a:off x="9387069" y="3648271"/>
            <a:ext cx="12924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CO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POSGRADO </a:t>
            </a:r>
            <a:endParaRPr lang="es-CO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5ACCB76-46CC-4580-8C40-9A739CD70E1A}"/>
              </a:ext>
            </a:extLst>
          </p:cNvPr>
          <p:cNvSpPr txBox="1"/>
          <p:nvPr/>
        </p:nvSpPr>
        <p:spPr>
          <a:xfrm>
            <a:off x="9505106" y="3935515"/>
            <a:ext cx="902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/>
              <a:t>122</a:t>
            </a:r>
            <a:r>
              <a:rPr lang="es-CO" sz="2000" dirty="0"/>
              <a:t> </a:t>
            </a:r>
          </a:p>
        </p:txBody>
      </p:sp>
      <p:sp>
        <p:nvSpPr>
          <p:cNvPr id="37" name="CuadroTexto 10">
            <a:extLst>
              <a:ext uri="{FF2B5EF4-FFF2-40B4-BE49-F238E27FC236}">
                <a16:creationId xmlns:a16="http://schemas.microsoft.com/office/drawing/2014/main" id="{172D465C-446D-4EF5-AF54-C5E680F9CCF7}"/>
              </a:ext>
            </a:extLst>
          </p:cNvPr>
          <p:cNvSpPr txBox="1"/>
          <p:nvPr/>
        </p:nvSpPr>
        <p:spPr>
          <a:xfrm>
            <a:off x="4322835" y="4876205"/>
            <a:ext cx="3387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tx2"/>
                </a:solidFill>
                <a:latin typeface="Impact" panose="020B0806030902050204" pitchFamily="34" charset="0"/>
              </a:rPr>
              <a:t>PROGRAMAS ACADEMICOS 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B244B5E-4D19-4812-AECE-C0C053B7CB6E}"/>
              </a:ext>
            </a:extLst>
          </p:cNvPr>
          <p:cNvSpPr txBox="1"/>
          <p:nvPr/>
        </p:nvSpPr>
        <p:spPr>
          <a:xfrm>
            <a:off x="2110913" y="5819831"/>
            <a:ext cx="207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PROGRAMAS DE PREGRADO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60209AA-CD8E-46AF-BFBD-9258C72095EB}"/>
              </a:ext>
            </a:extLst>
          </p:cNvPr>
          <p:cNvSpPr txBox="1"/>
          <p:nvPr/>
        </p:nvSpPr>
        <p:spPr>
          <a:xfrm>
            <a:off x="1713055" y="5588998"/>
            <a:ext cx="902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rgbClr val="C00000"/>
                </a:solidFill>
              </a:rPr>
              <a:t>8</a:t>
            </a:r>
            <a:r>
              <a:rPr lang="es-CO" sz="4400" dirty="0"/>
              <a:t> 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E12DAE4-8EDE-4F8E-B17F-D0663C1A8786}"/>
              </a:ext>
            </a:extLst>
          </p:cNvPr>
          <p:cNvSpPr txBox="1"/>
          <p:nvPr/>
        </p:nvSpPr>
        <p:spPr>
          <a:xfrm>
            <a:off x="4699318" y="5533637"/>
            <a:ext cx="902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rgbClr val="C00000"/>
                </a:solidFill>
              </a:rPr>
              <a:t>6</a:t>
            </a:r>
            <a:r>
              <a:rPr lang="es-CO" sz="44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D0C4FDE8-D242-4689-B4DF-C34CC2FD2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1832" y="5153960"/>
            <a:ext cx="12193" cy="1524132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08416438-EA61-46EE-A22B-3547ED811685}"/>
              </a:ext>
            </a:extLst>
          </p:cNvPr>
          <p:cNvSpPr txBox="1"/>
          <p:nvPr/>
        </p:nvSpPr>
        <p:spPr>
          <a:xfrm>
            <a:off x="5150730" y="5727498"/>
            <a:ext cx="207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PROGRAMAS DE POSGRADO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3D506F53-BC98-43D1-95B9-D1736DF230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8178" y="5013292"/>
            <a:ext cx="12193" cy="1524132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ED59469C-8B24-4BCA-99B2-B776515745EF}"/>
              </a:ext>
            </a:extLst>
          </p:cNvPr>
          <p:cNvSpPr txBox="1"/>
          <p:nvPr/>
        </p:nvSpPr>
        <p:spPr>
          <a:xfrm>
            <a:off x="7734755" y="5481277"/>
            <a:ext cx="902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rgbClr val="C00000"/>
                </a:solidFill>
              </a:rPr>
              <a:t>3</a:t>
            </a:r>
            <a:r>
              <a:rPr lang="es-CO" sz="4400" dirty="0"/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EA01CB9F-C8CE-4A48-8AD8-D1E7C2188ACC}"/>
              </a:ext>
            </a:extLst>
          </p:cNvPr>
          <p:cNvSpPr txBox="1"/>
          <p:nvPr/>
        </p:nvSpPr>
        <p:spPr>
          <a:xfrm>
            <a:off x="8221642" y="5604387"/>
            <a:ext cx="20762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PROGRAMAS DE EDUCACION CONTINÚA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8A99365-7612-4941-830A-A27F7D7A14A6}"/>
              </a:ext>
            </a:extLst>
          </p:cNvPr>
          <p:cNvSpPr txBox="1"/>
          <p:nvPr/>
        </p:nvSpPr>
        <p:spPr>
          <a:xfrm>
            <a:off x="215511" y="6537424"/>
            <a:ext cx="2284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Registro y Control, Secretaría Académica.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7"/>
          <a:srcRect l="13597" t="13392" r="59298" b="71638"/>
          <a:stretch/>
        </p:blipFill>
        <p:spPr>
          <a:xfrm>
            <a:off x="106473" y="1174502"/>
            <a:ext cx="3384884" cy="1051614"/>
          </a:xfrm>
          <a:prstGeom prst="roundRect">
            <a:avLst/>
          </a:prstGeom>
        </p:spPr>
      </p:pic>
      <p:cxnSp>
        <p:nvCxnSpPr>
          <p:cNvPr id="46" name="Google Shape;440;p19"/>
          <p:cNvCxnSpPr/>
          <p:nvPr/>
        </p:nvCxnSpPr>
        <p:spPr>
          <a:xfrm>
            <a:off x="277170" y="2240006"/>
            <a:ext cx="2879826" cy="0"/>
          </a:xfrm>
          <a:prstGeom prst="straightConnector1">
            <a:avLst/>
          </a:prstGeom>
          <a:ln>
            <a:solidFill>
              <a:srgbClr val="FF9999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8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102734C3-A936-4D07-BE41-96142E8C42BC}"/>
              </a:ext>
            </a:extLst>
          </p:cNvPr>
          <p:cNvSpPr txBox="1"/>
          <p:nvPr/>
        </p:nvSpPr>
        <p:spPr>
          <a:xfrm>
            <a:off x="228825" y="6438163"/>
            <a:ext cx="5059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800" dirty="0">
                <a:solidFill>
                  <a:prstClr val="black"/>
                </a:solidFill>
                <a:latin typeface="Calibri"/>
              </a:rPr>
              <a:t>Fuentes: Oficina de Aseguramiento de la Calidad, coordinaciones de maestrías, decanatura de Facultad de Educación.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8E4AB6E-1F00-4DAF-9FF0-8DCBDB808784}"/>
              </a:ext>
            </a:extLst>
          </p:cNvPr>
          <p:cNvSpPr txBox="1"/>
          <p:nvPr/>
        </p:nvSpPr>
        <p:spPr>
          <a:xfrm>
            <a:off x="1564212" y="2354024"/>
            <a:ext cx="902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rgbClr val="C00000"/>
                </a:solidFill>
              </a:rPr>
              <a:t>2</a:t>
            </a:r>
            <a:r>
              <a:rPr lang="es-CO" sz="44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D040E1A4-2CC1-4887-B371-2DDEB046CFFC}"/>
              </a:ext>
            </a:extLst>
          </p:cNvPr>
          <p:cNvSpPr txBox="1"/>
          <p:nvPr/>
        </p:nvSpPr>
        <p:spPr>
          <a:xfrm>
            <a:off x="1974913" y="2501186"/>
            <a:ext cx="2228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Nuevas ofertas académicas 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81154452-D0D8-4BA4-A43B-0F8862D37338}"/>
              </a:ext>
            </a:extLst>
          </p:cNvPr>
          <p:cNvSpPr txBox="1"/>
          <p:nvPr/>
        </p:nvSpPr>
        <p:spPr>
          <a:xfrm>
            <a:off x="483146" y="3361448"/>
            <a:ext cx="4385404" cy="1149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Maestría en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Educación por el Arte </a:t>
            </a:r>
            <a:endParaRPr lang="es-CO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CO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iplomado en Mediaciones y Nuevos Cánones Lectores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DC5420E3-48E4-4D37-96D6-CFF9196C5791}"/>
              </a:ext>
            </a:extLst>
          </p:cNvPr>
          <p:cNvSpPr txBox="1"/>
          <p:nvPr/>
        </p:nvSpPr>
        <p:spPr>
          <a:xfrm>
            <a:off x="5940508" y="2153969"/>
            <a:ext cx="48476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800" dirty="0">
                <a:solidFill>
                  <a:srgbClr val="454545"/>
                </a:solidFill>
                <a:latin typeface="Impact" panose="020B0806030902050204" pitchFamily="34" charset="0"/>
              </a:rPr>
              <a:t>Otros Avances </a:t>
            </a: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Impact" panose="020B0806030902050204" pitchFamily="34" charset="0"/>
              </a:rPr>
              <a:t> 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208DC10-FBE7-4134-A61E-422ABEC4D8C5}"/>
              </a:ext>
            </a:extLst>
          </p:cNvPr>
          <p:cNvSpPr txBox="1"/>
          <p:nvPr/>
        </p:nvSpPr>
        <p:spPr>
          <a:xfrm>
            <a:off x="6759467" y="2452176"/>
            <a:ext cx="1744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rgbClr val="C00000"/>
                </a:solidFill>
              </a:rPr>
              <a:t>5</a:t>
            </a:r>
            <a:r>
              <a:rPr lang="es-CO" sz="44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665292D2-858D-4944-884E-9F7F74B0D135}"/>
              </a:ext>
            </a:extLst>
          </p:cNvPr>
          <p:cNvSpPr txBox="1"/>
          <p:nvPr/>
        </p:nvSpPr>
        <p:spPr>
          <a:xfrm>
            <a:off x="7241826" y="2746282"/>
            <a:ext cx="281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i="1" dirty="0">
                <a:latin typeface="Arial" panose="020B0604020202020204" pitchFamily="34" charset="0"/>
                <a:cs typeface="Arial" panose="020B0604020202020204" pitchFamily="34" charset="0"/>
              </a:rPr>
              <a:t>CONVENIOS 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CD76311-703A-48A1-AFBB-9E040BA826E3}"/>
              </a:ext>
            </a:extLst>
          </p:cNvPr>
          <p:cNvSpPr txBox="1"/>
          <p:nvPr/>
        </p:nvSpPr>
        <p:spPr>
          <a:xfrm>
            <a:off x="5327123" y="3413820"/>
            <a:ext cx="65151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CO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Maestrías con el departamento del Huila y el municipio de Neiva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</a:rPr>
              <a:t>Pitalito Mejor Educado. 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CO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Convenio 810 de 2020. Minciencias-Universidad Surcolombiana. (Maestría en Educación y Cultura de Paz).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   de Prácticas Pedagógicas y Pasantías con el Centro de Eventos Creando, Fundación Social Paz y Esperanza, IPS D-LIFE Clínica Surcolombiana de ejercicio y actividad física para la Salud SAS, Personería Municipal de Neiva</a:t>
            </a: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51" y="1227091"/>
            <a:ext cx="3379880" cy="1048603"/>
          </a:xfrm>
          <a:prstGeom prst="rect">
            <a:avLst/>
          </a:prstGeom>
        </p:spPr>
      </p:pic>
      <p:cxnSp>
        <p:nvCxnSpPr>
          <p:cNvPr id="17" name="Google Shape;440;p19"/>
          <p:cNvCxnSpPr/>
          <p:nvPr/>
        </p:nvCxnSpPr>
        <p:spPr>
          <a:xfrm>
            <a:off x="302109" y="2306347"/>
            <a:ext cx="2879826" cy="0"/>
          </a:xfrm>
          <a:prstGeom prst="straightConnector1">
            <a:avLst/>
          </a:prstGeom>
          <a:ln>
            <a:solidFill>
              <a:srgbClr val="FF9999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1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E6D076EA-4A7C-4375-94D5-3FF247EAE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1991" y="1830522"/>
            <a:ext cx="7577867" cy="4501974"/>
          </a:xfrm>
          <a:prstGeom prst="flowChartAlternateProcess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102734C3-A936-4D07-BE41-96142E8C42BC}"/>
              </a:ext>
            </a:extLst>
          </p:cNvPr>
          <p:cNvSpPr txBox="1"/>
          <p:nvPr/>
        </p:nvSpPr>
        <p:spPr>
          <a:xfrm>
            <a:off x="228825" y="6438163"/>
            <a:ext cx="5059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800" dirty="0">
                <a:solidFill>
                  <a:prstClr val="black"/>
                </a:solidFill>
                <a:latin typeface="Calibri"/>
              </a:rPr>
              <a:t>Fuentes: Oficina de Aseguramiento de la Calidad, coordinaciones de maestrías, decanatura de Facultad de Educación.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51" y="1227091"/>
            <a:ext cx="3379880" cy="104860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C5420E3-48E4-4D37-96D6-CFF9196C5791}"/>
              </a:ext>
            </a:extLst>
          </p:cNvPr>
          <p:cNvSpPr txBox="1"/>
          <p:nvPr/>
        </p:nvSpPr>
        <p:spPr>
          <a:xfrm>
            <a:off x="5142568" y="1238524"/>
            <a:ext cx="70494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000" dirty="0">
                <a:solidFill>
                  <a:srgbClr val="454545"/>
                </a:solidFill>
                <a:latin typeface="Impact" panose="020B0806030902050204" pitchFamily="34" charset="0"/>
              </a:rPr>
              <a:t>ACREDITACIÓN EN ALTA CALIDAD PROGRAMAS FACULTAD DE EDUCACIÓN  </a:t>
            </a: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 </a:t>
            </a:r>
          </a:p>
        </p:txBody>
      </p:sp>
      <p:cxnSp>
        <p:nvCxnSpPr>
          <p:cNvPr id="17" name="Google Shape;440;p19"/>
          <p:cNvCxnSpPr/>
          <p:nvPr/>
        </p:nvCxnSpPr>
        <p:spPr>
          <a:xfrm>
            <a:off x="239744" y="2287249"/>
            <a:ext cx="2879826" cy="0"/>
          </a:xfrm>
          <a:prstGeom prst="straightConnector1">
            <a:avLst/>
          </a:prstGeom>
          <a:ln>
            <a:solidFill>
              <a:srgbClr val="FF9999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grpSp>
        <p:nvGrpSpPr>
          <p:cNvPr id="18" name="Google Shape;269;p20">
            <a:extLst>
              <a:ext uri="{FF2B5EF4-FFF2-40B4-BE49-F238E27FC236}">
                <a16:creationId xmlns:a16="http://schemas.microsoft.com/office/drawing/2014/main" id="{59B1C908-6547-4F6F-A442-C78B05D7B316}"/>
              </a:ext>
            </a:extLst>
          </p:cNvPr>
          <p:cNvGrpSpPr/>
          <p:nvPr/>
        </p:nvGrpSpPr>
        <p:grpSpPr>
          <a:xfrm>
            <a:off x="9892651" y="3129285"/>
            <a:ext cx="1858559" cy="1838821"/>
            <a:chOff x="5160743" y="2070564"/>
            <a:chExt cx="1495857" cy="1424349"/>
          </a:xfrm>
        </p:grpSpPr>
        <p:sp>
          <p:nvSpPr>
            <p:cNvPr id="19" name="Google Shape;271;p20">
              <a:extLst>
                <a:ext uri="{FF2B5EF4-FFF2-40B4-BE49-F238E27FC236}">
                  <a16:creationId xmlns:a16="http://schemas.microsoft.com/office/drawing/2014/main" id="{C33DE204-E95B-436F-AA10-B51D52675920}"/>
                </a:ext>
              </a:extLst>
            </p:cNvPr>
            <p:cNvSpPr/>
            <p:nvPr/>
          </p:nvSpPr>
          <p:spPr>
            <a:xfrm>
              <a:off x="5160743" y="2070564"/>
              <a:ext cx="1424335" cy="1424335"/>
            </a:xfrm>
            <a:custGeom>
              <a:avLst/>
              <a:gdLst/>
              <a:ahLst/>
              <a:cxnLst/>
              <a:rect l="l" t="t" r="r" b="b"/>
              <a:pathLst>
                <a:path w="50281" h="50281" extrusionOk="0">
                  <a:moveTo>
                    <a:pt x="25134" y="4430"/>
                  </a:moveTo>
                  <a:cubicBezTo>
                    <a:pt x="36552" y="4430"/>
                    <a:pt x="45839" y="13717"/>
                    <a:pt x="45839" y="25135"/>
                  </a:cubicBezTo>
                  <a:cubicBezTo>
                    <a:pt x="45839" y="36553"/>
                    <a:pt x="36552" y="45840"/>
                    <a:pt x="25134" y="45840"/>
                  </a:cubicBezTo>
                  <a:cubicBezTo>
                    <a:pt x="13716" y="45840"/>
                    <a:pt x="4429" y="36553"/>
                    <a:pt x="4429" y="25135"/>
                  </a:cubicBezTo>
                  <a:cubicBezTo>
                    <a:pt x="4429" y="13717"/>
                    <a:pt x="13716" y="4430"/>
                    <a:pt x="25134" y="4430"/>
                  </a:cubicBezTo>
                  <a:close/>
                  <a:moveTo>
                    <a:pt x="25134" y="1"/>
                  </a:moveTo>
                  <a:cubicBezTo>
                    <a:pt x="11251" y="1"/>
                    <a:pt x="0" y="11252"/>
                    <a:pt x="0" y="25135"/>
                  </a:cubicBezTo>
                  <a:cubicBezTo>
                    <a:pt x="0" y="39017"/>
                    <a:pt x="11251" y="50281"/>
                    <a:pt x="25134" y="50281"/>
                  </a:cubicBezTo>
                  <a:cubicBezTo>
                    <a:pt x="39017" y="50281"/>
                    <a:pt x="50280" y="39017"/>
                    <a:pt x="50280" y="25135"/>
                  </a:cubicBezTo>
                  <a:cubicBezTo>
                    <a:pt x="50280" y="11252"/>
                    <a:pt x="39017" y="1"/>
                    <a:pt x="2513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Google Shape;272;p20">
              <a:extLst>
                <a:ext uri="{FF2B5EF4-FFF2-40B4-BE49-F238E27FC236}">
                  <a16:creationId xmlns:a16="http://schemas.microsoft.com/office/drawing/2014/main" id="{98F2A5BB-34DE-4796-AEF0-F9032B5AD267}"/>
                </a:ext>
              </a:extLst>
            </p:cNvPr>
            <p:cNvSpPr/>
            <p:nvPr/>
          </p:nvSpPr>
          <p:spPr>
            <a:xfrm>
              <a:off x="5161054" y="2794714"/>
              <a:ext cx="1423683" cy="700199"/>
            </a:xfrm>
            <a:custGeom>
              <a:avLst/>
              <a:gdLst/>
              <a:ahLst/>
              <a:cxnLst/>
              <a:rect l="l" t="t" r="r" b="b"/>
              <a:pathLst>
                <a:path w="50258" h="24718" extrusionOk="0">
                  <a:moveTo>
                    <a:pt x="1" y="0"/>
                  </a:moveTo>
                  <a:cubicBezTo>
                    <a:pt x="227" y="13681"/>
                    <a:pt x="11383" y="24718"/>
                    <a:pt x="25123" y="24718"/>
                  </a:cubicBezTo>
                  <a:cubicBezTo>
                    <a:pt x="38875" y="24718"/>
                    <a:pt x="50031" y="13681"/>
                    <a:pt x="50257" y="0"/>
                  </a:cubicBezTo>
                  <a:lnTo>
                    <a:pt x="45816" y="0"/>
                  </a:lnTo>
                  <a:cubicBezTo>
                    <a:pt x="45590" y="11216"/>
                    <a:pt x="36398" y="20277"/>
                    <a:pt x="25123" y="20277"/>
                  </a:cubicBezTo>
                  <a:cubicBezTo>
                    <a:pt x="13848" y="20277"/>
                    <a:pt x="4656" y="11216"/>
                    <a:pt x="4430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Google Shape;275;p20">
              <a:extLst>
                <a:ext uri="{FF2B5EF4-FFF2-40B4-BE49-F238E27FC236}">
                  <a16:creationId xmlns:a16="http://schemas.microsoft.com/office/drawing/2014/main" id="{9188B4A7-CBB8-4541-A540-09691B781CA4}"/>
                </a:ext>
              </a:extLst>
            </p:cNvPr>
            <p:cNvSpPr/>
            <p:nvPr/>
          </p:nvSpPr>
          <p:spPr>
            <a:xfrm>
              <a:off x="6392814" y="2662819"/>
              <a:ext cx="263786" cy="263786"/>
            </a:xfrm>
            <a:custGeom>
              <a:avLst/>
              <a:gdLst/>
              <a:ahLst/>
              <a:cxnLst/>
              <a:rect l="l" t="t" r="r" b="b"/>
              <a:pathLst>
                <a:path w="9312" h="9312" extrusionOk="0">
                  <a:moveTo>
                    <a:pt x="4656" y="1"/>
                  </a:moveTo>
                  <a:cubicBezTo>
                    <a:pt x="2084" y="1"/>
                    <a:pt x="1" y="2085"/>
                    <a:pt x="1" y="4656"/>
                  </a:cubicBezTo>
                  <a:cubicBezTo>
                    <a:pt x="1" y="7228"/>
                    <a:pt x="2084" y="9312"/>
                    <a:pt x="4656" y="9312"/>
                  </a:cubicBezTo>
                  <a:cubicBezTo>
                    <a:pt x="7228" y="9312"/>
                    <a:pt x="9311" y="7228"/>
                    <a:pt x="9311" y="4656"/>
                  </a:cubicBezTo>
                  <a:cubicBezTo>
                    <a:pt x="9311" y="2085"/>
                    <a:pt x="7228" y="1"/>
                    <a:pt x="4656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Google Shape;276;p20">
              <a:extLst>
                <a:ext uri="{FF2B5EF4-FFF2-40B4-BE49-F238E27FC236}">
                  <a16:creationId xmlns:a16="http://schemas.microsoft.com/office/drawing/2014/main" id="{4220B2F5-D416-49AD-89FA-6E9D5360B3AD}"/>
                </a:ext>
              </a:extLst>
            </p:cNvPr>
            <p:cNvSpPr/>
            <p:nvPr/>
          </p:nvSpPr>
          <p:spPr>
            <a:xfrm>
              <a:off x="6449130" y="2718823"/>
              <a:ext cx="151467" cy="151467"/>
            </a:xfrm>
            <a:custGeom>
              <a:avLst/>
              <a:gdLst/>
              <a:ahLst/>
              <a:cxnLst/>
              <a:rect l="l" t="t" r="r" b="b"/>
              <a:pathLst>
                <a:path w="5347" h="5347" extrusionOk="0">
                  <a:moveTo>
                    <a:pt x="2668" y="0"/>
                  </a:moveTo>
                  <a:cubicBezTo>
                    <a:pt x="1192" y="0"/>
                    <a:pt x="1" y="1191"/>
                    <a:pt x="1" y="2679"/>
                  </a:cubicBezTo>
                  <a:cubicBezTo>
                    <a:pt x="1" y="4156"/>
                    <a:pt x="1192" y="5346"/>
                    <a:pt x="2668" y="5346"/>
                  </a:cubicBezTo>
                  <a:cubicBezTo>
                    <a:pt x="4144" y="5346"/>
                    <a:pt x="5347" y="4156"/>
                    <a:pt x="5347" y="2679"/>
                  </a:cubicBezTo>
                  <a:cubicBezTo>
                    <a:pt x="5347" y="1191"/>
                    <a:pt x="4144" y="0"/>
                    <a:pt x="26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Google Shape;278;p20">
            <a:extLst>
              <a:ext uri="{FF2B5EF4-FFF2-40B4-BE49-F238E27FC236}">
                <a16:creationId xmlns:a16="http://schemas.microsoft.com/office/drawing/2014/main" id="{9B79F849-F48A-46F9-91CF-BC3A266B5600}"/>
              </a:ext>
            </a:extLst>
          </p:cNvPr>
          <p:cNvGrpSpPr/>
          <p:nvPr/>
        </p:nvGrpSpPr>
        <p:grpSpPr>
          <a:xfrm>
            <a:off x="8251867" y="3150385"/>
            <a:ext cx="1857714" cy="1838803"/>
            <a:chOff x="3860514" y="2070564"/>
            <a:chExt cx="1495177" cy="1424335"/>
          </a:xfrm>
        </p:grpSpPr>
        <p:sp>
          <p:nvSpPr>
            <p:cNvPr id="24" name="Google Shape;293;p20">
              <a:extLst>
                <a:ext uri="{FF2B5EF4-FFF2-40B4-BE49-F238E27FC236}">
                  <a16:creationId xmlns:a16="http://schemas.microsoft.com/office/drawing/2014/main" id="{2C1146DF-AC09-4E3A-9BE6-ED055ED21216}"/>
                </a:ext>
              </a:extLst>
            </p:cNvPr>
            <p:cNvSpPr/>
            <p:nvPr/>
          </p:nvSpPr>
          <p:spPr>
            <a:xfrm>
              <a:off x="3860514" y="2070564"/>
              <a:ext cx="1424335" cy="1424335"/>
            </a:xfrm>
            <a:custGeom>
              <a:avLst/>
              <a:gdLst/>
              <a:ahLst/>
              <a:cxnLst/>
              <a:rect l="l" t="t" r="r" b="b"/>
              <a:pathLst>
                <a:path w="50281" h="50281" extrusionOk="0">
                  <a:moveTo>
                    <a:pt x="25146" y="4430"/>
                  </a:moveTo>
                  <a:cubicBezTo>
                    <a:pt x="36565" y="4430"/>
                    <a:pt x="45851" y="13717"/>
                    <a:pt x="45851" y="25135"/>
                  </a:cubicBezTo>
                  <a:cubicBezTo>
                    <a:pt x="45851" y="36553"/>
                    <a:pt x="36565" y="45840"/>
                    <a:pt x="25146" y="45840"/>
                  </a:cubicBezTo>
                  <a:cubicBezTo>
                    <a:pt x="13728" y="45840"/>
                    <a:pt x="4442" y="36553"/>
                    <a:pt x="4442" y="25135"/>
                  </a:cubicBezTo>
                  <a:cubicBezTo>
                    <a:pt x="4442" y="13717"/>
                    <a:pt x="13728" y="4430"/>
                    <a:pt x="25146" y="4430"/>
                  </a:cubicBezTo>
                  <a:close/>
                  <a:moveTo>
                    <a:pt x="25146" y="1"/>
                  </a:moveTo>
                  <a:cubicBezTo>
                    <a:pt x="11264" y="1"/>
                    <a:pt x="0" y="11252"/>
                    <a:pt x="0" y="25135"/>
                  </a:cubicBezTo>
                  <a:cubicBezTo>
                    <a:pt x="0" y="39017"/>
                    <a:pt x="11264" y="50281"/>
                    <a:pt x="25146" y="50281"/>
                  </a:cubicBezTo>
                  <a:cubicBezTo>
                    <a:pt x="39029" y="50281"/>
                    <a:pt x="50281" y="39017"/>
                    <a:pt x="50281" y="25135"/>
                  </a:cubicBezTo>
                  <a:cubicBezTo>
                    <a:pt x="50281" y="11252"/>
                    <a:pt x="39029" y="1"/>
                    <a:pt x="2514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Google Shape;294;p20">
              <a:extLst>
                <a:ext uri="{FF2B5EF4-FFF2-40B4-BE49-F238E27FC236}">
                  <a16:creationId xmlns:a16="http://schemas.microsoft.com/office/drawing/2014/main" id="{2E83CC4B-0207-4A57-8323-CDCBD346BA92}"/>
                </a:ext>
              </a:extLst>
            </p:cNvPr>
            <p:cNvSpPr/>
            <p:nvPr/>
          </p:nvSpPr>
          <p:spPr>
            <a:xfrm>
              <a:off x="3860514" y="2070564"/>
              <a:ext cx="1424335" cy="724164"/>
            </a:xfrm>
            <a:custGeom>
              <a:avLst/>
              <a:gdLst/>
              <a:ahLst/>
              <a:cxnLst/>
              <a:rect l="l" t="t" r="r" b="b"/>
              <a:pathLst>
                <a:path w="50281" h="25564" extrusionOk="0">
                  <a:moveTo>
                    <a:pt x="25146" y="1"/>
                  </a:moveTo>
                  <a:cubicBezTo>
                    <a:pt x="11264" y="1"/>
                    <a:pt x="0" y="11252"/>
                    <a:pt x="0" y="25135"/>
                  </a:cubicBezTo>
                  <a:cubicBezTo>
                    <a:pt x="0" y="25278"/>
                    <a:pt x="12" y="25420"/>
                    <a:pt x="12" y="25563"/>
                  </a:cubicBezTo>
                  <a:lnTo>
                    <a:pt x="4453" y="25563"/>
                  </a:lnTo>
                  <a:cubicBezTo>
                    <a:pt x="4453" y="25420"/>
                    <a:pt x="4442" y="25278"/>
                    <a:pt x="4442" y="25135"/>
                  </a:cubicBezTo>
                  <a:cubicBezTo>
                    <a:pt x="4442" y="13717"/>
                    <a:pt x="13728" y="4430"/>
                    <a:pt x="25146" y="4430"/>
                  </a:cubicBezTo>
                  <a:cubicBezTo>
                    <a:pt x="36565" y="4430"/>
                    <a:pt x="45851" y="13717"/>
                    <a:pt x="45851" y="25135"/>
                  </a:cubicBezTo>
                  <a:cubicBezTo>
                    <a:pt x="45851" y="25278"/>
                    <a:pt x="45840" y="25420"/>
                    <a:pt x="45840" y="25563"/>
                  </a:cubicBezTo>
                  <a:lnTo>
                    <a:pt x="50269" y="25563"/>
                  </a:lnTo>
                  <a:cubicBezTo>
                    <a:pt x="50281" y="25420"/>
                    <a:pt x="50281" y="25278"/>
                    <a:pt x="50281" y="25135"/>
                  </a:cubicBezTo>
                  <a:cubicBezTo>
                    <a:pt x="50281" y="11252"/>
                    <a:pt x="39029" y="1"/>
                    <a:pt x="25146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Google Shape;297;p20">
              <a:extLst>
                <a:ext uri="{FF2B5EF4-FFF2-40B4-BE49-F238E27FC236}">
                  <a16:creationId xmlns:a16="http://schemas.microsoft.com/office/drawing/2014/main" id="{DE713F79-AFD4-4C21-8304-2F6F605ADE22}"/>
                </a:ext>
              </a:extLst>
            </p:cNvPr>
            <p:cNvSpPr/>
            <p:nvPr/>
          </p:nvSpPr>
          <p:spPr>
            <a:xfrm>
              <a:off x="5091934" y="2662819"/>
              <a:ext cx="263757" cy="263786"/>
            </a:xfrm>
            <a:custGeom>
              <a:avLst/>
              <a:gdLst/>
              <a:ahLst/>
              <a:cxnLst/>
              <a:rect l="l" t="t" r="r" b="b"/>
              <a:pathLst>
                <a:path w="9311" h="9312" extrusionOk="0">
                  <a:moveTo>
                    <a:pt x="4656" y="1"/>
                  </a:moveTo>
                  <a:cubicBezTo>
                    <a:pt x="2084" y="1"/>
                    <a:pt x="0" y="2085"/>
                    <a:pt x="0" y="4656"/>
                  </a:cubicBezTo>
                  <a:cubicBezTo>
                    <a:pt x="0" y="7228"/>
                    <a:pt x="2084" y="9312"/>
                    <a:pt x="4656" y="9312"/>
                  </a:cubicBezTo>
                  <a:cubicBezTo>
                    <a:pt x="7227" y="9312"/>
                    <a:pt x="9311" y="7228"/>
                    <a:pt x="9311" y="4656"/>
                  </a:cubicBezTo>
                  <a:cubicBezTo>
                    <a:pt x="9311" y="2085"/>
                    <a:pt x="7227" y="1"/>
                    <a:pt x="4656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Google Shape;298;p20">
              <a:extLst>
                <a:ext uri="{FF2B5EF4-FFF2-40B4-BE49-F238E27FC236}">
                  <a16:creationId xmlns:a16="http://schemas.microsoft.com/office/drawing/2014/main" id="{6C331048-FE9B-457E-BE03-DE53D1144072}"/>
                </a:ext>
              </a:extLst>
            </p:cNvPr>
            <p:cNvSpPr/>
            <p:nvPr/>
          </p:nvSpPr>
          <p:spPr>
            <a:xfrm>
              <a:off x="5147910" y="2718823"/>
              <a:ext cx="151807" cy="151467"/>
            </a:xfrm>
            <a:custGeom>
              <a:avLst/>
              <a:gdLst/>
              <a:ahLst/>
              <a:cxnLst/>
              <a:rect l="l" t="t" r="r" b="b"/>
              <a:pathLst>
                <a:path w="5359" h="5347" extrusionOk="0">
                  <a:moveTo>
                    <a:pt x="2680" y="0"/>
                  </a:moveTo>
                  <a:cubicBezTo>
                    <a:pt x="1203" y="0"/>
                    <a:pt x="1" y="1191"/>
                    <a:pt x="1" y="2679"/>
                  </a:cubicBezTo>
                  <a:cubicBezTo>
                    <a:pt x="1" y="4156"/>
                    <a:pt x="1203" y="5346"/>
                    <a:pt x="2680" y="5346"/>
                  </a:cubicBezTo>
                  <a:cubicBezTo>
                    <a:pt x="4156" y="5346"/>
                    <a:pt x="5358" y="4156"/>
                    <a:pt x="5358" y="2679"/>
                  </a:cubicBezTo>
                  <a:cubicBezTo>
                    <a:pt x="5358" y="1191"/>
                    <a:pt x="4156" y="0"/>
                    <a:pt x="2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" name="Google Shape;299;p20">
            <a:extLst>
              <a:ext uri="{FF2B5EF4-FFF2-40B4-BE49-F238E27FC236}">
                <a16:creationId xmlns:a16="http://schemas.microsoft.com/office/drawing/2014/main" id="{F963F573-5B85-4749-B182-6B453B880E22}"/>
              </a:ext>
            </a:extLst>
          </p:cNvPr>
          <p:cNvGrpSpPr/>
          <p:nvPr/>
        </p:nvGrpSpPr>
        <p:grpSpPr>
          <a:xfrm>
            <a:off x="6570969" y="3114029"/>
            <a:ext cx="1858137" cy="1838821"/>
            <a:chOff x="2559294" y="2070564"/>
            <a:chExt cx="1495517" cy="1424349"/>
          </a:xfrm>
        </p:grpSpPr>
        <p:sp>
          <p:nvSpPr>
            <p:cNvPr id="29" name="Google Shape;304;p20">
              <a:extLst>
                <a:ext uri="{FF2B5EF4-FFF2-40B4-BE49-F238E27FC236}">
                  <a16:creationId xmlns:a16="http://schemas.microsoft.com/office/drawing/2014/main" id="{04194EA0-A9F7-487F-8393-8C86B9FA7253}"/>
                </a:ext>
              </a:extLst>
            </p:cNvPr>
            <p:cNvSpPr/>
            <p:nvPr/>
          </p:nvSpPr>
          <p:spPr>
            <a:xfrm>
              <a:off x="2559294" y="2070564"/>
              <a:ext cx="1424335" cy="1424335"/>
            </a:xfrm>
            <a:custGeom>
              <a:avLst/>
              <a:gdLst/>
              <a:ahLst/>
              <a:cxnLst/>
              <a:rect l="l" t="t" r="r" b="b"/>
              <a:pathLst>
                <a:path w="50281" h="50281" extrusionOk="0">
                  <a:moveTo>
                    <a:pt x="25134" y="4430"/>
                  </a:moveTo>
                  <a:cubicBezTo>
                    <a:pt x="36552" y="4430"/>
                    <a:pt x="45839" y="13717"/>
                    <a:pt x="45839" y="25135"/>
                  </a:cubicBezTo>
                  <a:cubicBezTo>
                    <a:pt x="45839" y="36553"/>
                    <a:pt x="36552" y="45840"/>
                    <a:pt x="25134" y="45840"/>
                  </a:cubicBezTo>
                  <a:cubicBezTo>
                    <a:pt x="13716" y="45840"/>
                    <a:pt x="4429" y="36553"/>
                    <a:pt x="4429" y="25135"/>
                  </a:cubicBezTo>
                  <a:cubicBezTo>
                    <a:pt x="4429" y="13717"/>
                    <a:pt x="13716" y="4430"/>
                    <a:pt x="25134" y="4430"/>
                  </a:cubicBezTo>
                  <a:close/>
                  <a:moveTo>
                    <a:pt x="25134" y="1"/>
                  </a:moveTo>
                  <a:cubicBezTo>
                    <a:pt x="11252" y="1"/>
                    <a:pt x="0" y="11252"/>
                    <a:pt x="0" y="25135"/>
                  </a:cubicBezTo>
                  <a:cubicBezTo>
                    <a:pt x="0" y="39017"/>
                    <a:pt x="11252" y="50281"/>
                    <a:pt x="25134" y="50281"/>
                  </a:cubicBezTo>
                  <a:cubicBezTo>
                    <a:pt x="39017" y="50281"/>
                    <a:pt x="50280" y="39017"/>
                    <a:pt x="50280" y="25135"/>
                  </a:cubicBezTo>
                  <a:cubicBezTo>
                    <a:pt x="50280" y="11252"/>
                    <a:pt x="39017" y="1"/>
                    <a:pt x="2513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Google Shape;305;p20">
              <a:extLst>
                <a:ext uri="{FF2B5EF4-FFF2-40B4-BE49-F238E27FC236}">
                  <a16:creationId xmlns:a16="http://schemas.microsoft.com/office/drawing/2014/main" id="{D594D373-DB9B-4392-A691-73E33E99D62A}"/>
                </a:ext>
              </a:extLst>
            </p:cNvPr>
            <p:cNvSpPr/>
            <p:nvPr/>
          </p:nvSpPr>
          <p:spPr>
            <a:xfrm>
              <a:off x="2559634" y="2794714"/>
              <a:ext cx="1423655" cy="700199"/>
            </a:xfrm>
            <a:custGeom>
              <a:avLst/>
              <a:gdLst/>
              <a:ahLst/>
              <a:cxnLst/>
              <a:rect l="l" t="t" r="r" b="b"/>
              <a:pathLst>
                <a:path w="50257" h="24718" extrusionOk="0">
                  <a:moveTo>
                    <a:pt x="0" y="0"/>
                  </a:moveTo>
                  <a:cubicBezTo>
                    <a:pt x="226" y="13681"/>
                    <a:pt x="11382" y="24718"/>
                    <a:pt x="25122" y="24718"/>
                  </a:cubicBezTo>
                  <a:cubicBezTo>
                    <a:pt x="38862" y="24718"/>
                    <a:pt x="50030" y="13681"/>
                    <a:pt x="50256" y="0"/>
                  </a:cubicBezTo>
                  <a:lnTo>
                    <a:pt x="45815" y="0"/>
                  </a:lnTo>
                  <a:cubicBezTo>
                    <a:pt x="45589" y="11216"/>
                    <a:pt x="36397" y="20277"/>
                    <a:pt x="25122" y="20277"/>
                  </a:cubicBezTo>
                  <a:cubicBezTo>
                    <a:pt x="13847" y="20277"/>
                    <a:pt x="4655" y="11216"/>
                    <a:pt x="4429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Google Shape;306;p20">
              <a:extLst>
                <a:ext uri="{FF2B5EF4-FFF2-40B4-BE49-F238E27FC236}">
                  <a16:creationId xmlns:a16="http://schemas.microsoft.com/office/drawing/2014/main" id="{0D60EDE0-8003-4AD6-B3B6-EBD9434E0656}"/>
                </a:ext>
              </a:extLst>
            </p:cNvPr>
            <p:cNvSpPr/>
            <p:nvPr/>
          </p:nvSpPr>
          <p:spPr>
            <a:xfrm>
              <a:off x="3791025" y="2662819"/>
              <a:ext cx="263786" cy="263786"/>
            </a:xfrm>
            <a:custGeom>
              <a:avLst/>
              <a:gdLst/>
              <a:ahLst/>
              <a:cxnLst/>
              <a:rect l="l" t="t" r="r" b="b"/>
              <a:pathLst>
                <a:path w="9312" h="9312" extrusionOk="0">
                  <a:moveTo>
                    <a:pt x="4656" y="1"/>
                  </a:moveTo>
                  <a:cubicBezTo>
                    <a:pt x="2084" y="1"/>
                    <a:pt x="1" y="2085"/>
                    <a:pt x="1" y="4656"/>
                  </a:cubicBezTo>
                  <a:cubicBezTo>
                    <a:pt x="1" y="7228"/>
                    <a:pt x="2084" y="9312"/>
                    <a:pt x="4656" y="9312"/>
                  </a:cubicBezTo>
                  <a:cubicBezTo>
                    <a:pt x="7228" y="9312"/>
                    <a:pt x="9311" y="7228"/>
                    <a:pt x="9311" y="4656"/>
                  </a:cubicBezTo>
                  <a:cubicBezTo>
                    <a:pt x="9311" y="2085"/>
                    <a:pt x="7228" y="1"/>
                    <a:pt x="4656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Google Shape;307;p20">
              <a:extLst>
                <a:ext uri="{FF2B5EF4-FFF2-40B4-BE49-F238E27FC236}">
                  <a16:creationId xmlns:a16="http://schemas.microsoft.com/office/drawing/2014/main" id="{3FC03562-4BA0-4341-B732-4DE4AC1F709D}"/>
                </a:ext>
              </a:extLst>
            </p:cNvPr>
            <p:cNvSpPr/>
            <p:nvPr/>
          </p:nvSpPr>
          <p:spPr>
            <a:xfrm>
              <a:off x="3847030" y="2718823"/>
              <a:ext cx="151467" cy="151467"/>
            </a:xfrm>
            <a:custGeom>
              <a:avLst/>
              <a:gdLst/>
              <a:ahLst/>
              <a:cxnLst/>
              <a:rect l="l" t="t" r="r" b="b"/>
              <a:pathLst>
                <a:path w="5347" h="5347" extrusionOk="0">
                  <a:moveTo>
                    <a:pt x="2679" y="0"/>
                  </a:moveTo>
                  <a:cubicBezTo>
                    <a:pt x="1191" y="0"/>
                    <a:pt x="0" y="1191"/>
                    <a:pt x="0" y="2679"/>
                  </a:cubicBezTo>
                  <a:cubicBezTo>
                    <a:pt x="0" y="4156"/>
                    <a:pt x="1191" y="5346"/>
                    <a:pt x="2679" y="5346"/>
                  </a:cubicBezTo>
                  <a:cubicBezTo>
                    <a:pt x="4156" y="5346"/>
                    <a:pt x="5346" y="4156"/>
                    <a:pt x="5346" y="2679"/>
                  </a:cubicBezTo>
                  <a:cubicBezTo>
                    <a:pt x="5346" y="1191"/>
                    <a:pt x="4156" y="0"/>
                    <a:pt x="26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3" name="Google Shape;318;p20">
            <a:extLst>
              <a:ext uri="{FF2B5EF4-FFF2-40B4-BE49-F238E27FC236}">
                <a16:creationId xmlns:a16="http://schemas.microsoft.com/office/drawing/2014/main" id="{BF9C3947-CD7A-493E-AB10-DA5EAD5AE0E3}"/>
              </a:ext>
            </a:extLst>
          </p:cNvPr>
          <p:cNvSpPr txBox="1"/>
          <p:nvPr/>
        </p:nvSpPr>
        <p:spPr>
          <a:xfrm>
            <a:off x="6895115" y="3992549"/>
            <a:ext cx="1170780" cy="69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Docentes</a:t>
            </a:r>
            <a:r>
              <a:rPr kumimoji="0" lang="en" sz="1200" b="0" i="0" u="none" strike="noStrike" kern="0" cap="none" spc="0" normalizeH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T.C.O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Google Shape;319;p20">
            <a:extLst>
              <a:ext uri="{FF2B5EF4-FFF2-40B4-BE49-F238E27FC236}">
                <a16:creationId xmlns:a16="http://schemas.microsoft.com/office/drawing/2014/main" id="{E0AF05B6-452B-46A9-B737-978F9C5D2A3A}"/>
              </a:ext>
            </a:extLst>
          </p:cNvPr>
          <p:cNvSpPr txBox="1"/>
          <p:nvPr/>
        </p:nvSpPr>
        <p:spPr>
          <a:xfrm>
            <a:off x="7054269" y="3664560"/>
            <a:ext cx="723906" cy="55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800" b="1" kern="0" dirty="0">
                <a:solidFill>
                  <a:srgbClr val="00B05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12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5" name="Google Shape;318;p20">
            <a:extLst>
              <a:ext uri="{FF2B5EF4-FFF2-40B4-BE49-F238E27FC236}">
                <a16:creationId xmlns:a16="http://schemas.microsoft.com/office/drawing/2014/main" id="{0144EC20-4633-4A53-9B1E-3D80BC69D1C4}"/>
              </a:ext>
            </a:extLst>
          </p:cNvPr>
          <p:cNvSpPr txBox="1"/>
          <p:nvPr/>
        </p:nvSpPr>
        <p:spPr>
          <a:xfrm>
            <a:off x="8570630" y="4069786"/>
            <a:ext cx="1170780" cy="69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Docentes de</a:t>
            </a:r>
            <a:r>
              <a:rPr kumimoji="0" lang="en" sz="1200" b="0" i="0" u="none" strike="noStrike" kern="0" cap="none" spc="0" normalizeH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 Cátedra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Google Shape;319;p20">
            <a:extLst>
              <a:ext uri="{FF2B5EF4-FFF2-40B4-BE49-F238E27FC236}">
                <a16:creationId xmlns:a16="http://schemas.microsoft.com/office/drawing/2014/main" id="{F209D323-16A1-4F85-8765-A489A613A7B7}"/>
              </a:ext>
            </a:extLst>
          </p:cNvPr>
          <p:cNvSpPr txBox="1"/>
          <p:nvPr/>
        </p:nvSpPr>
        <p:spPr>
          <a:xfrm>
            <a:off x="8556046" y="3669751"/>
            <a:ext cx="1170780" cy="55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800" b="1" i="0" u="none" strike="noStrike" kern="0" cap="none" spc="0" normalizeH="0" baseline="0" noProof="0" dirty="0">
                <a:ln>
                  <a:noFill/>
                </a:ln>
                <a:solidFill>
                  <a:srgbClr val="F69C2A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147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F69C2A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8" name="Google Shape;319;p20">
            <a:extLst>
              <a:ext uri="{FF2B5EF4-FFF2-40B4-BE49-F238E27FC236}">
                <a16:creationId xmlns:a16="http://schemas.microsoft.com/office/drawing/2014/main" id="{D38B3CDE-02CB-4D3E-92F0-1BB9C51A62AB}"/>
              </a:ext>
            </a:extLst>
          </p:cNvPr>
          <p:cNvSpPr txBox="1"/>
          <p:nvPr/>
        </p:nvSpPr>
        <p:spPr>
          <a:xfrm>
            <a:off x="10485713" y="3361515"/>
            <a:ext cx="723906" cy="55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2800" b="1" kern="0" dirty="0">
                <a:solidFill>
                  <a:srgbClr val="4472C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68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9" name="Google Shape;318;p20">
            <a:extLst>
              <a:ext uri="{FF2B5EF4-FFF2-40B4-BE49-F238E27FC236}">
                <a16:creationId xmlns:a16="http://schemas.microsoft.com/office/drawing/2014/main" id="{1B3E09A6-20F4-4E99-81CE-F94AD96C6EF0}"/>
              </a:ext>
            </a:extLst>
          </p:cNvPr>
          <p:cNvSpPr txBox="1"/>
          <p:nvPr/>
        </p:nvSpPr>
        <p:spPr>
          <a:xfrm>
            <a:off x="10301141" y="3725216"/>
            <a:ext cx="1170780" cy="69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Docentes Visitantes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1" name="Google Shape;310;p20">
            <a:extLst>
              <a:ext uri="{FF2B5EF4-FFF2-40B4-BE49-F238E27FC236}">
                <a16:creationId xmlns:a16="http://schemas.microsoft.com/office/drawing/2014/main" id="{31B70263-A7DF-4B92-9CFF-8A399B0D71B2}"/>
              </a:ext>
            </a:extLst>
          </p:cNvPr>
          <p:cNvGrpSpPr/>
          <p:nvPr/>
        </p:nvGrpSpPr>
        <p:grpSpPr>
          <a:xfrm>
            <a:off x="4848364" y="3178795"/>
            <a:ext cx="1876945" cy="1838807"/>
            <a:chOff x="1260425" y="2070564"/>
            <a:chExt cx="1493166" cy="1424335"/>
          </a:xfrm>
        </p:grpSpPr>
        <p:sp>
          <p:nvSpPr>
            <p:cNvPr id="42" name="Google Shape;314;p20">
              <a:extLst>
                <a:ext uri="{FF2B5EF4-FFF2-40B4-BE49-F238E27FC236}">
                  <a16:creationId xmlns:a16="http://schemas.microsoft.com/office/drawing/2014/main" id="{7064E04A-8B2A-42A3-9B70-8F9E7396F487}"/>
                </a:ext>
              </a:extLst>
            </p:cNvPr>
            <p:cNvSpPr/>
            <p:nvPr/>
          </p:nvSpPr>
          <p:spPr>
            <a:xfrm>
              <a:off x="1260425" y="2070564"/>
              <a:ext cx="1424335" cy="1424335"/>
            </a:xfrm>
            <a:custGeom>
              <a:avLst/>
              <a:gdLst/>
              <a:ahLst/>
              <a:cxnLst/>
              <a:rect l="l" t="t" r="r" b="b"/>
              <a:pathLst>
                <a:path w="50281" h="50281" extrusionOk="0">
                  <a:moveTo>
                    <a:pt x="25146" y="4430"/>
                  </a:moveTo>
                  <a:cubicBezTo>
                    <a:pt x="36564" y="4430"/>
                    <a:pt x="45851" y="13717"/>
                    <a:pt x="45851" y="25135"/>
                  </a:cubicBezTo>
                  <a:cubicBezTo>
                    <a:pt x="45851" y="36553"/>
                    <a:pt x="36564" y="45840"/>
                    <a:pt x="25146" y="45840"/>
                  </a:cubicBezTo>
                  <a:cubicBezTo>
                    <a:pt x="13728" y="45840"/>
                    <a:pt x="4441" y="36553"/>
                    <a:pt x="4441" y="25135"/>
                  </a:cubicBezTo>
                  <a:cubicBezTo>
                    <a:pt x="4441" y="13717"/>
                    <a:pt x="13728" y="4430"/>
                    <a:pt x="25146" y="4430"/>
                  </a:cubicBezTo>
                  <a:close/>
                  <a:moveTo>
                    <a:pt x="25146" y="1"/>
                  </a:moveTo>
                  <a:cubicBezTo>
                    <a:pt x="11264" y="1"/>
                    <a:pt x="0" y="11252"/>
                    <a:pt x="0" y="25135"/>
                  </a:cubicBezTo>
                  <a:cubicBezTo>
                    <a:pt x="0" y="39017"/>
                    <a:pt x="11264" y="50281"/>
                    <a:pt x="25146" y="50281"/>
                  </a:cubicBezTo>
                  <a:cubicBezTo>
                    <a:pt x="39029" y="50281"/>
                    <a:pt x="50280" y="39017"/>
                    <a:pt x="50280" y="25135"/>
                  </a:cubicBezTo>
                  <a:cubicBezTo>
                    <a:pt x="50280" y="11252"/>
                    <a:pt x="39029" y="1"/>
                    <a:pt x="25146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Google Shape;315;p20">
              <a:extLst>
                <a:ext uri="{FF2B5EF4-FFF2-40B4-BE49-F238E27FC236}">
                  <a16:creationId xmlns:a16="http://schemas.microsoft.com/office/drawing/2014/main" id="{4BFDE5C1-AACE-481E-9FD7-7621DED515F4}"/>
                </a:ext>
              </a:extLst>
            </p:cNvPr>
            <p:cNvSpPr/>
            <p:nvPr/>
          </p:nvSpPr>
          <p:spPr>
            <a:xfrm>
              <a:off x="1260425" y="2070564"/>
              <a:ext cx="1424335" cy="724164"/>
            </a:xfrm>
            <a:custGeom>
              <a:avLst/>
              <a:gdLst/>
              <a:ahLst/>
              <a:cxnLst/>
              <a:rect l="l" t="t" r="r" b="b"/>
              <a:pathLst>
                <a:path w="50281" h="25564" extrusionOk="0">
                  <a:moveTo>
                    <a:pt x="25146" y="1"/>
                  </a:moveTo>
                  <a:cubicBezTo>
                    <a:pt x="11264" y="1"/>
                    <a:pt x="0" y="11252"/>
                    <a:pt x="0" y="25135"/>
                  </a:cubicBezTo>
                  <a:cubicBezTo>
                    <a:pt x="0" y="25278"/>
                    <a:pt x="12" y="25420"/>
                    <a:pt x="12" y="25563"/>
                  </a:cubicBezTo>
                  <a:lnTo>
                    <a:pt x="4453" y="25563"/>
                  </a:lnTo>
                  <a:cubicBezTo>
                    <a:pt x="4453" y="25420"/>
                    <a:pt x="4441" y="25278"/>
                    <a:pt x="4441" y="25135"/>
                  </a:cubicBezTo>
                  <a:cubicBezTo>
                    <a:pt x="4441" y="13717"/>
                    <a:pt x="13728" y="4430"/>
                    <a:pt x="25146" y="4430"/>
                  </a:cubicBezTo>
                  <a:cubicBezTo>
                    <a:pt x="36564" y="4430"/>
                    <a:pt x="45851" y="13717"/>
                    <a:pt x="45851" y="25135"/>
                  </a:cubicBezTo>
                  <a:cubicBezTo>
                    <a:pt x="45851" y="25278"/>
                    <a:pt x="45839" y="25420"/>
                    <a:pt x="45839" y="25563"/>
                  </a:cubicBezTo>
                  <a:lnTo>
                    <a:pt x="50268" y="25563"/>
                  </a:lnTo>
                  <a:cubicBezTo>
                    <a:pt x="50280" y="25420"/>
                    <a:pt x="50280" y="25278"/>
                    <a:pt x="50280" y="25135"/>
                  </a:cubicBezTo>
                  <a:cubicBezTo>
                    <a:pt x="50280" y="11252"/>
                    <a:pt x="39029" y="1"/>
                    <a:pt x="25146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Google Shape;316;p20">
              <a:extLst>
                <a:ext uri="{FF2B5EF4-FFF2-40B4-BE49-F238E27FC236}">
                  <a16:creationId xmlns:a16="http://schemas.microsoft.com/office/drawing/2014/main" id="{E86E7F11-D122-449C-951A-70693624DDBE}"/>
                </a:ext>
              </a:extLst>
            </p:cNvPr>
            <p:cNvSpPr/>
            <p:nvPr/>
          </p:nvSpPr>
          <p:spPr>
            <a:xfrm>
              <a:off x="2489805" y="2662819"/>
              <a:ext cx="263786" cy="263786"/>
            </a:xfrm>
            <a:custGeom>
              <a:avLst/>
              <a:gdLst/>
              <a:ahLst/>
              <a:cxnLst/>
              <a:rect l="l" t="t" r="r" b="b"/>
              <a:pathLst>
                <a:path w="9312" h="9312" extrusionOk="0">
                  <a:moveTo>
                    <a:pt x="4656" y="1"/>
                  </a:moveTo>
                  <a:cubicBezTo>
                    <a:pt x="2084" y="1"/>
                    <a:pt x="0" y="2085"/>
                    <a:pt x="0" y="4656"/>
                  </a:cubicBezTo>
                  <a:cubicBezTo>
                    <a:pt x="0" y="7228"/>
                    <a:pt x="2084" y="9312"/>
                    <a:pt x="4656" y="9312"/>
                  </a:cubicBezTo>
                  <a:cubicBezTo>
                    <a:pt x="7228" y="9312"/>
                    <a:pt x="9311" y="7228"/>
                    <a:pt x="9311" y="4656"/>
                  </a:cubicBezTo>
                  <a:cubicBezTo>
                    <a:pt x="9311" y="2085"/>
                    <a:pt x="7228" y="1"/>
                    <a:pt x="4656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Google Shape;317;p20">
              <a:extLst>
                <a:ext uri="{FF2B5EF4-FFF2-40B4-BE49-F238E27FC236}">
                  <a16:creationId xmlns:a16="http://schemas.microsoft.com/office/drawing/2014/main" id="{417E9955-42FE-4A84-B7D7-3BD3D305771D}"/>
                </a:ext>
              </a:extLst>
            </p:cNvPr>
            <p:cNvSpPr/>
            <p:nvPr/>
          </p:nvSpPr>
          <p:spPr>
            <a:xfrm>
              <a:off x="2546121" y="2718823"/>
              <a:ext cx="151467" cy="151467"/>
            </a:xfrm>
            <a:custGeom>
              <a:avLst/>
              <a:gdLst/>
              <a:ahLst/>
              <a:cxnLst/>
              <a:rect l="l" t="t" r="r" b="b"/>
              <a:pathLst>
                <a:path w="5347" h="5347" extrusionOk="0">
                  <a:moveTo>
                    <a:pt x="2668" y="0"/>
                  </a:moveTo>
                  <a:cubicBezTo>
                    <a:pt x="1191" y="0"/>
                    <a:pt x="1" y="1191"/>
                    <a:pt x="1" y="2679"/>
                  </a:cubicBezTo>
                  <a:cubicBezTo>
                    <a:pt x="1" y="4156"/>
                    <a:pt x="1191" y="5346"/>
                    <a:pt x="2668" y="5346"/>
                  </a:cubicBezTo>
                  <a:cubicBezTo>
                    <a:pt x="4144" y="5346"/>
                    <a:pt x="5347" y="4156"/>
                    <a:pt x="5347" y="2679"/>
                  </a:cubicBezTo>
                  <a:cubicBezTo>
                    <a:pt x="5347" y="1191"/>
                    <a:pt x="4144" y="0"/>
                    <a:pt x="26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Google Shape;318;p20">
              <a:extLst>
                <a:ext uri="{FF2B5EF4-FFF2-40B4-BE49-F238E27FC236}">
                  <a16:creationId xmlns:a16="http://schemas.microsoft.com/office/drawing/2014/main" id="{6E7AC06B-2C19-4879-99CE-FBCA4DB97866}"/>
                </a:ext>
              </a:extLst>
            </p:cNvPr>
            <p:cNvSpPr txBox="1"/>
            <p:nvPr/>
          </p:nvSpPr>
          <p:spPr>
            <a:xfrm>
              <a:off x="1501442" y="2718823"/>
              <a:ext cx="9423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34343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Docentes de Planta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" name="Google Shape;319;p20">
              <a:extLst>
                <a:ext uri="{FF2B5EF4-FFF2-40B4-BE49-F238E27FC236}">
                  <a16:creationId xmlns:a16="http://schemas.microsoft.com/office/drawing/2014/main" id="{54AC3FA1-6B67-4F33-9B80-73F60D030AC9}"/>
                </a:ext>
              </a:extLst>
            </p:cNvPr>
            <p:cNvSpPr txBox="1"/>
            <p:nvPr/>
          </p:nvSpPr>
          <p:spPr>
            <a:xfrm>
              <a:off x="1681275" y="2424160"/>
              <a:ext cx="582634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" sz="2800" b="1" kern="0" dirty="0">
                  <a:solidFill>
                    <a:srgbClr val="4472C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74</a:t>
              </a: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36" y="1247686"/>
            <a:ext cx="3324287" cy="1048603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53C77D4E-C039-664E-A5D6-F66854E54E77}"/>
              </a:ext>
            </a:extLst>
          </p:cNvPr>
          <p:cNvSpPr txBox="1"/>
          <p:nvPr/>
        </p:nvSpPr>
        <p:spPr>
          <a:xfrm>
            <a:off x="5587790" y="6254672"/>
            <a:ext cx="1487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Fuentes:  Secretaría Académica</a:t>
            </a:r>
          </a:p>
        </p:txBody>
      </p:sp>
      <p:graphicFrame>
        <p:nvGraphicFramePr>
          <p:cNvPr id="52" name="Gráfico 51"/>
          <p:cNvGraphicFramePr/>
          <p:nvPr>
            <p:extLst>
              <p:ext uri="{D42A27DB-BD31-4B8C-83A1-F6EECF244321}">
                <p14:modId xmlns:p14="http://schemas.microsoft.com/office/powerpoint/2010/main" val="200784633"/>
              </p:ext>
            </p:extLst>
          </p:nvPr>
        </p:nvGraphicFramePr>
        <p:xfrm>
          <a:off x="1096879" y="2511251"/>
          <a:ext cx="4101874" cy="385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3" name="CuadroTexto 52"/>
          <p:cNvSpPr txBox="1"/>
          <p:nvPr/>
        </p:nvSpPr>
        <p:spPr>
          <a:xfrm>
            <a:off x="1707320" y="4396286"/>
            <a:ext cx="577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264</a:t>
            </a:r>
            <a:endParaRPr lang="es-CO" sz="1400" b="1" dirty="0"/>
          </a:p>
        </p:txBody>
      </p:sp>
      <p:sp>
        <p:nvSpPr>
          <p:cNvPr id="54" name="CuadroTexto 53"/>
          <p:cNvSpPr txBox="1"/>
          <p:nvPr/>
        </p:nvSpPr>
        <p:spPr>
          <a:xfrm>
            <a:off x="2570300" y="2941174"/>
            <a:ext cx="577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314</a:t>
            </a:r>
            <a:endParaRPr lang="es-CO" sz="1400" b="1" dirty="0"/>
          </a:p>
        </p:txBody>
      </p:sp>
      <p:sp>
        <p:nvSpPr>
          <p:cNvPr id="55" name="CuadroTexto 54"/>
          <p:cNvSpPr txBox="1"/>
          <p:nvPr/>
        </p:nvSpPr>
        <p:spPr>
          <a:xfrm>
            <a:off x="3415030" y="3331043"/>
            <a:ext cx="577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301</a:t>
            </a:r>
            <a:endParaRPr lang="es-CO" sz="1400" b="1" dirty="0"/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5420E3-48E4-4D37-96D6-CFF9196C5791}"/>
              </a:ext>
            </a:extLst>
          </p:cNvPr>
          <p:cNvSpPr txBox="1"/>
          <p:nvPr/>
        </p:nvSpPr>
        <p:spPr>
          <a:xfrm>
            <a:off x="5777258" y="2492970"/>
            <a:ext cx="4354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000" dirty="0">
                <a:solidFill>
                  <a:srgbClr val="454545"/>
                </a:solidFill>
                <a:latin typeface="Impact" panose="020B0806030902050204" pitchFamily="34" charset="0"/>
              </a:rPr>
              <a:t>Relación Docente año 2021</a:t>
            </a: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 </a:t>
            </a:r>
          </a:p>
        </p:txBody>
      </p:sp>
      <p:cxnSp>
        <p:nvCxnSpPr>
          <p:cNvPr id="47" name="Google Shape;440;p19"/>
          <p:cNvCxnSpPr/>
          <p:nvPr/>
        </p:nvCxnSpPr>
        <p:spPr>
          <a:xfrm>
            <a:off x="360297" y="2313743"/>
            <a:ext cx="2879826" cy="0"/>
          </a:xfrm>
          <a:prstGeom prst="straightConnector1">
            <a:avLst/>
          </a:prstGeom>
          <a:ln>
            <a:solidFill>
              <a:srgbClr val="FF9999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25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grpSp>
        <p:nvGrpSpPr>
          <p:cNvPr id="50" name="Google Shape;1221;p40"/>
          <p:cNvGrpSpPr/>
          <p:nvPr/>
        </p:nvGrpSpPr>
        <p:grpSpPr>
          <a:xfrm>
            <a:off x="4442025" y="3532924"/>
            <a:ext cx="3012307" cy="1668600"/>
            <a:chOff x="1532423" y="2429613"/>
            <a:chExt cx="3012307" cy="1668600"/>
          </a:xfrm>
          <a:solidFill>
            <a:srgbClr val="1F497D">
              <a:lumMod val="60000"/>
              <a:lumOff val="40000"/>
            </a:srgbClr>
          </a:solidFill>
        </p:grpSpPr>
        <p:sp>
          <p:nvSpPr>
            <p:cNvPr id="51" name="Google Shape;1220;p40"/>
            <p:cNvSpPr/>
            <p:nvPr/>
          </p:nvSpPr>
          <p:spPr>
            <a:xfrm>
              <a:off x="1532425" y="2429613"/>
              <a:ext cx="1670700" cy="16686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56" name="Google Shape;1222;p40"/>
            <p:cNvCxnSpPr>
              <a:stCxn id="51" idx="1"/>
              <a:endCxn id="59" idx="2"/>
            </p:cNvCxnSpPr>
            <p:nvPr/>
          </p:nvCxnSpPr>
          <p:spPr>
            <a:xfrm rot="10800000" flipH="1" flipV="1">
              <a:off x="1532424" y="3263912"/>
              <a:ext cx="3012307" cy="358437"/>
            </a:xfrm>
            <a:prstGeom prst="bentConnector4">
              <a:avLst>
                <a:gd name="adj1" fmla="val -7589"/>
                <a:gd name="adj2" fmla="val 296537"/>
              </a:avLst>
            </a:prstGeom>
            <a:grpFill/>
            <a:ln w="19050" cap="flat" cmpd="sng">
              <a:solidFill>
                <a:srgbClr val="5EB2FC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57" name="Google Shape;1224;p40"/>
            <p:cNvSpPr txBox="1"/>
            <p:nvPr/>
          </p:nvSpPr>
          <p:spPr>
            <a:xfrm>
              <a:off x="1532425" y="2967070"/>
              <a:ext cx="1670700" cy="3480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Grupos de Investigación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8" name="Google Shape;1226;p40"/>
          <p:cNvGrpSpPr/>
          <p:nvPr/>
        </p:nvGrpSpPr>
        <p:grpSpPr>
          <a:xfrm>
            <a:off x="6618982" y="2548261"/>
            <a:ext cx="3026477" cy="2177400"/>
            <a:chOff x="3723550" y="1410388"/>
            <a:chExt cx="3026477" cy="2177400"/>
          </a:xfrm>
          <a:solidFill>
            <a:srgbClr val="F69C2A">
              <a:lumMod val="40000"/>
              <a:lumOff val="60000"/>
            </a:srgbClr>
          </a:solidFill>
        </p:grpSpPr>
        <p:sp>
          <p:nvSpPr>
            <p:cNvPr id="59" name="Google Shape;1223;p40"/>
            <p:cNvSpPr/>
            <p:nvPr/>
          </p:nvSpPr>
          <p:spPr>
            <a:xfrm>
              <a:off x="3723551" y="1919188"/>
              <a:ext cx="1670700" cy="16686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60" name="Google Shape;1227;p40"/>
            <p:cNvCxnSpPr>
              <a:stCxn id="59" idx="1"/>
              <a:endCxn id="63" idx="0"/>
            </p:cNvCxnSpPr>
            <p:nvPr/>
          </p:nvCxnSpPr>
          <p:spPr>
            <a:xfrm rot="10800000" flipH="1">
              <a:off x="3723550" y="1410388"/>
              <a:ext cx="3026477" cy="1343100"/>
            </a:xfrm>
            <a:prstGeom prst="bentConnector4">
              <a:avLst>
                <a:gd name="adj1" fmla="val -7553"/>
                <a:gd name="adj2" fmla="val 117020"/>
              </a:avLst>
            </a:prstGeom>
            <a:grpFill/>
            <a:ln w="19050" cap="flat" cmpd="sng">
              <a:solidFill>
                <a:srgbClr val="FCBD24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61" name="Google Shape;1229;p40"/>
            <p:cNvSpPr txBox="1"/>
            <p:nvPr/>
          </p:nvSpPr>
          <p:spPr>
            <a:xfrm>
              <a:off x="3723551" y="2672763"/>
              <a:ext cx="1670699" cy="3480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Semilleros de investigación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62" name="Google Shape;1231;p40"/>
          <p:cNvGrpSpPr/>
          <p:nvPr/>
        </p:nvGrpSpPr>
        <p:grpSpPr>
          <a:xfrm>
            <a:off x="8810110" y="2548261"/>
            <a:ext cx="1670700" cy="1668600"/>
            <a:chOff x="5914678" y="1410388"/>
            <a:chExt cx="1670700" cy="1668600"/>
          </a:xfrm>
          <a:solidFill>
            <a:srgbClr val="F7321A">
              <a:lumMod val="40000"/>
              <a:lumOff val="60000"/>
            </a:srgbClr>
          </a:solidFill>
        </p:grpSpPr>
        <p:sp>
          <p:nvSpPr>
            <p:cNvPr id="63" name="Google Shape;1228;p40"/>
            <p:cNvSpPr/>
            <p:nvPr/>
          </p:nvSpPr>
          <p:spPr>
            <a:xfrm>
              <a:off x="5914678" y="1410388"/>
              <a:ext cx="1670700" cy="16686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" name="Google Shape;1233;p40"/>
            <p:cNvSpPr txBox="1"/>
            <p:nvPr/>
          </p:nvSpPr>
          <p:spPr>
            <a:xfrm>
              <a:off x="5914678" y="1926484"/>
              <a:ext cx="1670700" cy="3480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Investigadores Categorizados 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66" name="2 Rectángulo"/>
          <p:cNvSpPr/>
          <p:nvPr/>
        </p:nvSpPr>
        <p:spPr>
          <a:xfrm>
            <a:off x="5069083" y="3735611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s-ES" dirty="0" smtClean="0">
                <a:latin typeface="Impact" panose="020B0806030902050204" pitchFamily="34" charset="0"/>
              </a:rPr>
              <a:t>17</a:t>
            </a:r>
            <a:endParaRPr lang="es-CO" dirty="0">
              <a:latin typeface="Calibri"/>
            </a:endParaRPr>
          </a:p>
        </p:txBody>
      </p:sp>
      <p:sp>
        <p:nvSpPr>
          <p:cNvPr id="67" name="119 Rectángulo"/>
          <p:cNvSpPr/>
          <p:nvPr/>
        </p:nvSpPr>
        <p:spPr>
          <a:xfrm>
            <a:off x="9445830" y="2682985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s-ES" dirty="0">
                <a:solidFill>
                  <a:prstClr val="black"/>
                </a:solidFill>
                <a:latin typeface="Impact" panose="020B0806030902050204" pitchFamily="34" charset="0"/>
              </a:rPr>
              <a:t>38</a:t>
            </a:r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5 Elipse"/>
          <p:cNvSpPr/>
          <p:nvPr/>
        </p:nvSpPr>
        <p:spPr>
          <a:xfrm>
            <a:off x="4551089" y="4620205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121 Elipse"/>
          <p:cNvSpPr/>
          <p:nvPr/>
        </p:nvSpPr>
        <p:spPr>
          <a:xfrm>
            <a:off x="4929141" y="4620206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122 Elipse"/>
          <p:cNvSpPr/>
          <p:nvPr/>
        </p:nvSpPr>
        <p:spPr>
          <a:xfrm>
            <a:off x="5289181" y="4636493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6 CuadroTexto"/>
          <p:cNvSpPr txBox="1"/>
          <p:nvPr/>
        </p:nvSpPr>
        <p:spPr>
          <a:xfrm>
            <a:off x="4596744" y="4620206"/>
            <a:ext cx="21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latin typeface="Calibri"/>
              </a:rPr>
              <a:t>3</a:t>
            </a:r>
            <a:endParaRPr lang="es-CO" sz="1400" b="1" dirty="0">
              <a:latin typeface="Calibri"/>
            </a:endParaRPr>
          </a:p>
        </p:txBody>
      </p:sp>
      <p:sp>
        <p:nvSpPr>
          <p:cNvPr id="72" name="124 CuadroTexto"/>
          <p:cNvSpPr txBox="1"/>
          <p:nvPr/>
        </p:nvSpPr>
        <p:spPr>
          <a:xfrm>
            <a:off x="4974796" y="4613959"/>
            <a:ext cx="21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latin typeface="Calibri"/>
              </a:rPr>
              <a:t>4</a:t>
            </a:r>
            <a:endParaRPr lang="es-CO" sz="1400" b="1" dirty="0">
              <a:latin typeface="Calibri"/>
            </a:endParaRPr>
          </a:p>
        </p:txBody>
      </p:sp>
      <p:sp>
        <p:nvSpPr>
          <p:cNvPr id="73" name="125 CuadroTexto"/>
          <p:cNvSpPr txBox="1"/>
          <p:nvPr/>
        </p:nvSpPr>
        <p:spPr>
          <a:xfrm>
            <a:off x="5334836" y="4639926"/>
            <a:ext cx="21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latin typeface="Calibri"/>
              </a:rPr>
              <a:t>9</a:t>
            </a:r>
            <a:endParaRPr lang="es-CO" sz="1400" b="1" dirty="0">
              <a:latin typeface="Calibri"/>
            </a:endParaRPr>
          </a:p>
        </p:txBody>
      </p:sp>
      <p:sp>
        <p:nvSpPr>
          <p:cNvPr id="74" name="126 Elipse"/>
          <p:cNvSpPr/>
          <p:nvPr/>
        </p:nvSpPr>
        <p:spPr>
          <a:xfrm>
            <a:off x="5649221" y="4636493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127 CuadroTexto"/>
          <p:cNvSpPr txBox="1"/>
          <p:nvPr/>
        </p:nvSpPr>
        <p:spPr>
          <a:xfrm>
            <a:off x="5694876" y="4639926"/>
            <a:ext cx="21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latin typeface="Calibri"/>
              </a:rPr>
              <a:t>1</a:t>
            </a:r>
            <a:endParaRPr lang="es-CO" sz="1400" b="1" dirty="0">
              <a:latin typeface="Calibri"/>
            </a:endParaRPr>
          </a:p>
        </p:txBody>
      </p:sp>
      <p:sp>
        <p:nvSpPr>
          <p:cNvPr id="76" name="7 CuadroTexto"/>
          <p:cNvSpPr txBox="1"/>
          <p:nvPr/>
        </p:nvSpPr>
        <p:spPr>
          <a:xfrm>
            <a:off x="4569101" y="4927983"/>
            <a:ext cx="27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latin typeface="Calibri"/>
              </a:rPr>
              <a:t>A</a:t>
            </a:r>
            <a:endParaRPr lang="es-CO" sz="1200" b="1" dirty="0">
              <a:latin typeface="Calibri"/>
            </a:endParaRPr>
          </a:p>
        </p:txBody>
      </p:sp>
      <p:sp>
        <p:nvSpPr>
          <p:cNvPr id="77" name="132 CuadroTexto"/>
          <p:cNvSpPr txBox="1"/>
          <p:nvPr/>
        </p:nvSpPr>
        <p:spPr>
          <a:xfrm>
            <a:off x="4947152" y="4924525"/>
            <a:ext cx="27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latin typeface="Calibri"/>
              </a:rPr>
              <a:t>B</a:t>
            </a:r>
            <a:endParaRPr lang="es-CO" sz="1200" b="1" dirty="0">
              <a:latin typeface="Calibri"/>
            </a:endParaRPr>
          </a:p>
        </p:txBody>
      </p:sp>
      <p:sp>
        <p:nvSpPr>
          <p:cNvPr id="78" name="133 CuadroTexto"/>
          <p:cNvSpPr txBox="1"/>
          <p:nvPr/>
        </p:nvSpPr>
        <p:spPr>
          <a:xfrm>
            <a:off x="5307192" y="4924525"/>
            <a:ext cx="27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latin typeface="Calibri"/>
              </a:rPr>
              <a:t>C</a:t>
            </a:r>
            <a:endParaRPr lang="es-CO" sz="1200" b="1" dirty="0">
              <a:latin typeface="Calibri"/>
            </a:endParaRPr>
          </a:p>
        </p:txBody>
      </p:sp>
      <p:sp>
        <p:nvSpPr>
          <p:cNvPr id="79" name="134 CuadroTexto"/>
          <p:cNvSpPr txBox="1"/>
          <p:nvPr/>
        </p:nvSpPr>
        <p:spPr>
          <a:xfrm>
            <a:off x="5641762" y="4930577"/>
            <a:ext cx="43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latin typeface="Calibri"/>
              </a:rPr>
              <a:t>R</a:t>
            </a:r>
            <a:endParaRPr lang="es-CO" sz="1200" b="1" dirty="0">
              <a:latin typeface="Calibri"/>
            </a:endParaRPr>
          </a:p>
        </p:txBody>
      </p:sp>
      <p:sp>
        <p:nvSpPr>
          <p:cNvPr id="80" name="136 Elipse"/>
          <p:cNvSpPr/>
          <p:nvPr/>
        </p:nvSpPr>
        <p:spPr>
          <a:xfrm>
            <a:off x="9316825" y="3584078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137 Elipse"/>
          <p:cNvSpPr/>
          <p:nvPr/>
        </p:nvSpPr>
        <p:spPr>
          <a:xfrm>
            <a:off x="9708050" y="3572080"/>
            <a:ext cx="306043" cy="30431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1C2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139 CuadroTexto"/>
          <p:cNvSpPr txBox="1"/>
          <p:nvPr/>
        </p:nvSpPr>
        <p:spPr>
          <a:xfrm>
            <a:off x="9354415" y="3572080"/>
            <a:ext cx="21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solidFill>
                  <a:prstClr val="black"/>
                </a:solidFill>
                <a:latin typeface="Calibri"/>
              </a:rPr>
              <a:t>4</a:t>
            </a:r>
            <a:endParaRPr lang="es-CO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142 CuadroTexto"/>
          <p:cNvSpPr txBox="1"/>
          <p:nvPr/>
        </p:nvSpPr>
        <p:spPr>
          <a:xfrm>
            <a:off x="9324669" y="3849921"/>
            <a:ext cx="27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solidFill>
                  <a:prstClr val="black"/>
                </a:solidFill>
                <a:latin typeface="Calibri"/>
              </a:rPr>
              <a:t>A</a:t>
            </a:r>
            <a:endParaRPr lang="es-CO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143 CuadroTexto"/>
          <p:cNvSpPr txBox="1"/>
          <p:nvPr/>
        </p:nvSpPr>
        <p:spPr>
          <a:xfrm>
            <a:off x="9754617" y="3848702"/>
            <a:ext cx="27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ES" sz="1200" b="1" dirty="0">
                <a:solidFill>
                  <a:prstClr val="black"/>
                </a:solidFill>
                <a:latin typeface="Calibri"/>
              </a:rPr>
              <a:t>J</a:t>
            </a:r>
            <a:endParaRPr lang="es-CO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7042A9A6-CEEF-0448-9C13-DA7370F5FA1E}"/>
              </a:ext>
            </a:extLst>
          </p:cNvPr>
          <p:cNvSpPr txBox="1"/>
          <p:nvPr/>
        </p:nvSpPr>
        <p:spPr>
          <a:xfrm>
            <a:off x="3922714" y="6183704"/>
            <a:ext cx="45528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800" dirty="0">
                <a:solidFill>
                  <a:prstClr val="black"/>
                </a:solidFill>
                <a:latin typeface="Calibri"/>
              </a:rPr>
              <a:t>Fuentes: Ministerio de Ciencias, Tecnología e Innovación (Resultados Preliminares- Convocatoria 894 ).</a:t>
            </a:r>
          </a:p>
        </p:txBody>
      </p:sp>
      <p:sp>
        <p:nvSpPr>
          <p:cNvPr id="86" name="139 CuadroTexto"/>
          <p:cNvSpPr txBox="1"/>
          <p:nvPr/>
        </p:nvSpPr>
        <p:spPr>
          <a:xfrm>
            <a:off x="9572920" y="3564131"/>
            <a:ext cx="576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00" b="1" dirty="0">
                <a:solidFill>
                  <a:prstClr val="black"/>
                </a:solidFill>
                <a:latin typeface="Calibri"/>
              </a:rPr>
              <a:t>34</a:t>
            </a:r>
            <a:endParaRPr lang="es-CO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119 Rectángulo"/>
          <p:cNvSpPr/>
          <p:nvPr/>
        </p:nvSpPr>
        <p:spPr>
          <a:xfrm>
            <a:off x="7217489" y="3292883"/>
            <a:ext cx="41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s-ES" dirty="0">
                <a:solidFill>
                  <a:prstClr val="black"/>
                </a:solidFill>
                <a:latin typeface="Impact" panose="020B0806030902050204" pitchFamily="34" charset="0"/>
              </a:rPr>
              <a:t>52</a:t>
            </a:r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Google Shape;1219;p40"/>
          <p:cNvCxnSpPr/>
          <p:nvPr/>
        </p:nvCxnSpPr>
        <p:spPr>
          <a:xfrm rot="5400000" flipH="1">
            <a:off x="3622719" y="1984409"/>
            <a:ext cx="626100" cy="2455500"/>
          </a:xfrm>
          <a:prstGeom prst="bentConnector2">
            <a:avLst/>
          </a:prstGeom>
          <a:noFill/>
          <a:ln w="19050" cap="flat" cmpd="sng">
            <a:solidFill>
              <a:srgbClr val="869FB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" name="Pentágono 1"/>
          <p:cNvSpPr/>
          <p:nvPr/>
        </p:nvSpPr>
        <p:spPr>
          <a:xfrm>
            <a:off x="673331" y="2493656"/>
            <a:ext cx="2160481" cy="810905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733593" y="2565828"/>
            <a:ext cx="1757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FACULTAD DE EDUCACIÓN </a:t>
            </a:r>
            <a:endParaRPr lang="es-CO" b="1" dirty="0"/>
          </a:p>
        </p:txBody>
      </p:sp>
      <p:cxnSp>
        <p:nvCxnSpPr>
          <p:cNvPr id="42" name="Google Shape;440;p19"/>
          <p:cNvCxnSpPr/>
          <p:nvPr/>
        </p:nvCxnSpPr>
        <p:spPr>
          <a:xfrm>
            <a:off x="414314" y="2293948"/>
            <a:ext cx="2879826" cy="0"/>
          </a:xfrm>
          <a:prstGeom prst="straightConnector1">
            <a:avLst/>
          </a:prstGeom>
          <a:ln>
            <a:solidFill>
              <a:srgbClr val="66FFCC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9691113F-9FA6-4373-9E98-42A086AB22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38" t="27651" r="58423" b="56774"/>
          <a:stretch/>
        </p:blipFill>
        <p:spPr>
          <a:xfrm>
            <a:off x="233233" y="1200899"/>
            <a:ext cx="3540534" cy="106762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597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3000" r="-1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9618CB1-D0D9-45EF-B051-AAC0FD223D11}"/>
              </a:ext>
            </a:extLst>
          </p:cNvPr>
          <p:cNvSpPr txBox="1"/>
          <p:nvPr/>
        </p:nvSpPr>
        <p:spPr>
          <a:xfrm>
            <a:off x="8628695" y="399975"/>
            <a:ext cx="300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RENDICIÓN DE</a:t>
            </a:r>
          </a:p>
          <a:p>
            <a:r>
              <a:rPr lang="es-CO" sz="1600" b="1" dirty="0">
                <a:solidFill>
                  <a:schemeClr val="bg1"/>
                </a:solidFill>
              </a:rPr>
              <a:t>CUENTAS 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6517345-5D08-4456-A043-5D550C43107D}"/>
              </a:ext>
            </a:extLst>
          </p:cNvPr>
          <p:cNvCxnSpPr/>
          <p:nvPr/>
        </p:nvCxnSpPr>
        <p:spPr>
          <a:xfrm>
            <a:off x="10294883" y="341123"/>
            <a:ext cx="0" cy="64362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E81D0E-6EF5-4086-BA35-F14A70A4BE6C}"/>
              </a:ext>
            </a:extLst>
          </p:cNvPr>
          <p:cNvSpPr txBox="1"/>
          <p:nvPr/>
        </p:nvSpPr>
        <p:spPr>
          <a:xfrm>
            <a:off x="10597850" y="338419"/>
            <a:ext cx="1244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chemeClr val="bg1"/>
                </a:solidFill>
              </a:rPr>
              <a:t>2021</a:t>
            </a:r>
          </a:p>
        </p:txBody>
      </p:sp>
      <p:grpSp>
        <p:nvGrpSpPr>
          <p:cNvPr id="8" name="Google Shape;74;p15"/>
          <p:cNvGrpSpPr/>
          <p:nvPr/>
        </p:nvGrpSpPr>
        <p:grpSpPr>
          <a:xfrm>
            <a:off x="3824873" y="1811868"/>
            <a:ext cx="4963527" cy="1024988"/>
            <a:chOff x="2673625" y="934650"/>
            <a:chExt cx="3859525" cy="923575"/>
          </a:xfrm>
        </p:grpSpPr>
        <p:sp>
          <p:nvSpPr>
            <p:cNvPr id="9" name="Google Shape;75;p15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n" sz="3500" b="1" kern="0" dirty="0">
                  <a:solidFill>
                    <a:srgbClr val="00CC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11</a:t>
              </a:r>
            </a:p>
          </p:txBody>
        </p:sp>
        <p:sp>
          <p:nvSpPr>
            <p:cNvPr id="10" name="Google Shape;76;p15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 dirty="0">
                <a:solidFill>
                  <a:srgbClr val="C00000"/>
                </a:solidFill>
                <a:latin typeface="Calibri"/>
              </a:endParaRPr>
            </a:p>
          </p:txBody>
        </p:sp>
        <p:sp>
          <p:nvSpPr>
            <p:cNvPr id="12" name="Google Shape;77;p15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3" name="Google Shape;78;p15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200" kern="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5730510" y="1885813"/>
            <a:ext cx="4209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rgbClr val="00CCFF"/>
                </a:solidFill>
                <a:latin typeface="Fira Sans Extra Condensed Medium" charset="0"/>
              </a:rPr>
              <a:t>Financiación y</a:t>
            </a:r>
          </a:p>
          <a:p>
            <a:r>
              <a:rPr lang="es-CO" sz="1400" b="1" dirty="0">
                <a:solidFill>
                  <a:srgbClr val="00CCFF"/>
                </a:solidFill>
                <a:latin typeface="Fira Sans Extra Condensed Medium" charset="0"/>
              </a:rPr>
              <a:t> cofinanciación de Proyectos</a:t>
            </a:r>
          </a:p>
        </p:txBody>
      </p:sp>
      <p:sp>
        <p:nvSpPr>
          <p:cNvPr id="14" name="71 CuadroTexto"/>
          <p:cNvSpPr txBox="1"/>
          <p:nvPr/>
        </p:nvSpPr>
        <p:spPr>
          <a:xfrm>
            <a:off x="5824851" y="2358691"/>
            <a:ext cx="28038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100" kern="0" dirty="0">
                <a:latin typeface="Roboto"/>
                <a:ea typeface="Roboto"/>
                <a:cs typeface="Roboto"/>
                <a:sym typeface="Roboto"/>
              </a:rPr>
              <a:t>6 Proyectos de Grupos de Investigación </a:t>
            </a:r>
          </a:p>
          <a:p>
            <a:pPr lvl="0"/>
            <a:r>
              <a:rPr lang="es-ES" sz="1100" kern="0" dirty="0">
                <a:latin typeface="Roboto"/>
                <a:ea typeface="Roboto"/>
                <a:cs typeface="Roboto"/>
                <a:sym typeface="Roboto"/>
              </a:rPr>
              <a:t>5 Proyectos de Semilleros</a:t>
            </a:r>
          </a:p>
        </p:txBody>
      </p:sp>
      <p:grpSp>
        <p:nvGrpSpPr>
          <p:cNvPr id="15" name="Google Shape;56;p15"/>
          <p:cNvGrpSpPr/>
          <p:nvPr/>
        </p:nvGrpSpPr>
        <p:grpSpPr>
          <a:xfrm>
            <a:off x="4495801" y="2937960"/>
            <a:ext cx="4402666" cy="1117574"/>
            <a:chOff x="2610900" y="1837425"/>
            <a:chExt cx="3860738" cy="923350"/>
          </a:xfrm>
        </p:grpSpPr>
        <p:sp>
          <p:nvSpPr>
            <p:cNvPr id="16" name="Google Shape;57;p15"/>
            <p:cNvSpPr txBox="1"/>
            <p:nvPr/>
          </p:nvSpPr>
          <p:spPr>
            <a:xfrm>
              <a:off x="5682938" y="205850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" sz="3500" kern="0" dirty="0">
                  <a:solidFill>
                    <a:schemeClr val="accent4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9</a:t>
              </a:r>
              <a:endParaRPr kumimoji="0" sz="3500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7" name="Google Shape;58;p15"/>
            <p:cNvSpPr/>
            <p:nvPr/>
          </p:nvSpPr>
          <p:spPr>
            <a:xfrm>
              <a:off x="5111825" y="1837425"/>
              <a:ext cx="565850" cy="923350"/>
            </a:xfrm>
            <a:custGeom>
              <a:avLst/>
              <a:gdLst/>
              <a:ahLst/>
              <a:cxnLst/>
              <a:rect l="l" t="t" r="r" b="b"/>
              <a:pathLst>
                <a:path w="22634" h="36934" extrusionOk="0">
                  <a:moveTo>
                    <a:pt x="18766" y="1"/>
                  </a:moveTo>
                  <a:cubicBezTo>
                    <a:pt x="17967" y="1"/>
                    <a:pt x="17169" y="304"/>
                    <a:pt x="16562" y="912"/>
                  </a:cubicBezTo>
                  <a:lnTo>
                    <a:pt x="1215" y="16259"/>
                  </a:lnTo>
                  <a:cubicBezTo>
                    <a:pt x="0" y="17473"/>
                    <a:pt x="0" y="19462"/>
                    <a:pt x="1215" y="20676"/>
                  </a:cubicBezTo>
                  <a:lnTo>
                    <a:pt x="16562" y="36023"/>
                  </a:lnTo>
                  <a:cubicBezTo>
                    <a:pt x="17169" y="36630"/>
                    <a:pt x="17967" y="36934"/>
                    <a:pt x="18766" y="36934"/>
                  </a:cubicBezTo>
                  <a:cubicBezTo>
                    <a:pt x="19565" y="36934"/>
                    <a:pt x="20366" y="36630"/>
                    <a:pt x="20979" y="36023"/>
                  </a:cubicBezTo>
                  <a:lnTo>
                    <a:pt x="22634" y="34368"/>
                  </a:lnTo>
                  <a:lnTo>
                    <a:pt x="8942" y="20676"/>
                  </a:lnTo>
                  <a:cubicBezTo>
                    <a:pt x="7716" y="19462"/>
                    <a:pt x="7716" y="17473"/>
                    <a:pt x="8942" y="16259"/>
                  </a:cubicBezTo>
                  <a:lnTo>
                    <a:pt x="22634" y="2567"/>
                  </a:lnTo>
                  <a:lnTo>
                    <a:pt x="20979" y="912"/>
                  </a:lnTo>
                  <a:cubicBezTo>
                    <a:pt x="20366" y="304"/>
                    <a:pt x="19565" y="1"/>
                    <a:pt x="18766" y="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Google Shape;59;p15"/>
            <p:cNvSpPr/>
            <p:nvPr/>
          </p:nvSpPr>
          <p:spPr>
            <a:xfrm>
              <a:off x="5438650" y="2149825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5372" y="0"/>
                  </a:moveTo>
                  <a:cubicBezTo>
                    <a:pt x="5006" y="0"/>
                    <a:pt x="4635" y="137"/>
                    <a:pt x="4334" y="441"/>
                  </a:cubicBezTo>
                  <a:lnTo>
                    <a:pt x="1489" y="3286"/>
                  </a:lnTo>
                  <a:cubicBezTo>
                    <a:pt x="0" y="4763"/>
                    <a:pt x="0" y="7168"/>
                    <a:pt x="1489" y="8656"/>
                  </a:cubicBezTo>
                  <a:lnTo>
                    <a:pt x="4334" y="11502"/>
                  </a:lnTo>
                  <a:cubicBezTo>
                    <a:pt x="4635" y="11806"/>
                    <a:pt x="5006" y="11942"/>
                    <a:pt x="5372" y="11942"/>
                  </a:cubicBezTo>
                  <a:cubicBezTo>
                    <a:pt x="6135" y="11942"/>
                    <a:pt x="6870" y="11348"/>
                    <a:pt x="6870" y="10454"/>
                  </a:cubicBezTo>
                  <a:lnTo>
                    <a:pt x="6870" y="1489"/>
                  </a:lnTo>
                  <a:cubicBezTo>
                    <a:pt x="6870" y="595"/>
                    <a:pt x="6135" y="0"/>
                    <a:pt x="5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Google Shape;60;p15"/>
            <p:cNvSpPr/>
            <p:nvPr/>
          </p:nvSpPr>
          <p:spPr>
            <a:xfrm>
              <a:off x="2610900" y="1922425"/>
              <a:ext cx="2853075" cy="753375"/>
            </a:xfrm>
            <a:custGeom>
              <a:avLst/>
              <a:gdLst/>
              <a:ahLst/>
              <a:cxnLst/>
              <a:rect l="l" t="t" r="r" b="b"/>
              <a:pathLst>
                <a:path w="114123" h="30135" extrusionOk="0">
                  <a:moveTo>
                    <a:pt x="14836" y="0"/>
                  </a:moveTo>
                  <a:lnTo>
                    <a:pt x="1" y="15061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71"/>
                    <a:pt x="100335" y="15061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  <a:tabLst/>
                <a:defRPr/>
              </a:pP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61;p15"/>
            <p:cNvSpPr txBox="1"/>
            <p:nvPr/>
          </p:nvSpPr>
          <p:spPr>
            <a:xfrm>
              <a:off x="3130397" y="2084312"/>
              <a:ext cx="1932912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009783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4" name="Rectángulo 3"/>
          <p:cNvSpPr/>
          <p:nvPr/>
        </p:nvSpPr>
        <p:spPr>
          <a:xfrm>
            <a:off x="4860217" y="3118488"/>
            <a:ext cx="2410871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sz="1100" b="1" dirty="0">
                <a:solidFill>
                  <a:schemeClr val="accent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financiaron para apoyar el trabajo de la coordinación de investigación  de la Facultad de Educación</a:t>
            </a:r>
            <a:r>
              <a:rPr lang="es-CO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72 CuadroTexto"/>
          <p:cNvSpPr txBox="1"/>
          <p:nvPr/>
        </p:nvSpPr>
        <p:spPr>
          <a:xfrm>
            <a:off x="7720479" y="3691957"/>
            <a:ext cx="1098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accent4"/>
                </a:solidFill>
              </a:rPr>
              <a:t>MONITORES</a:t>
            </a:r>
            <a:endParaRPr lang="es-CO" sz="1000" b="1" dirty="0">
              <a:solidFill>
                <a:schemeClr val="accent4"/>
              </a:solidFill>
            </a:endParaRPr>
          </a:p>
        </p:txBody>
      </p:sp>
      <p:sp>
        <p:nvSpPr>
          <p:cNvPr id="22" name="72 CuadroTexto"/>
          <p:cNvSpPr txBox="1"/>
          <p:nvPr/>
        </p:nvSpPr>
        <p:spPr>
          <a:xfrm>
            <a:off x="3955544" y="2468785"/>
            <a:ext cx="1098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0B0F0"/>
                </a:solidFill>
              </a:rPr>
              <a:t>PROYECTOS </a:t>
            </a:r>
            <a:endParaRPr lang="es-CO" sz="1000" b="1" dirty="0">
              <a:solidFill>
                <a:srgbClr val="00B0F0"/>
              </a:solidFill>
            </a:endParaRPr>
          </a:p>
        </p:txBody>
      </p:sp>
      <p:grpSp>
        <p:nvGrpSpPr>
          <p:cNvPr id="23" name="Google Shape;62;p15"/>
          <p:cNvGrpSpPr/>
          <p:nvPr/>
        </p:nvGrpSpPr>
        <p:grpSpPr>
          <a:xfrm>
            <a:off x="3978061" y="4088115"/>
            <a:ext cx="4296616" cy="1081823"/>
            <a:chOff x="2578303" y="2780700"/>
            <a:chExt cx="3954847" cy="923350"/>
          </a:xfrm>
        </p:grpSpPr>
        <p:sp>
          <p:nvSpPr>
            <p:cNvPr id="24" name="Google Shape;63;p15"/>
            <p:cNvSpPr txBox="1"/>
            <p:nvPr/>
          </p:nvSpPr>
          <p:spPr>
            <a:xfrm>
              <a:off x="2578303" y="296370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r" defTabSz="914400">
                <a:defRPr/>
              </a:pPr>
              <a:r>
                <a:rPr lang="en" sz="3500" kern="0" dirty="0" smtClean="0">
                  <a:solidFill>
                    <a:srgbClr val="0070C0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3</a:t>
              </a:r>
              <a:endParaRPr sz="3500" kern="0" dirty="0">
                <a:solidFill>
                  <a:srgbClr val="0070C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5" name="Google Shape;64;p15"/>
            <p:cNvSpPr/>
            <p:nvPr/>
          </p:nvSpPr>
          <p:spPr>
            <a:xfrm>
              <a:off x="3466375" y="2780700"/>
              <a:ext cx="566175" cy="923350"/>
            </a:xfrm>
            <a:custGeom>
              <a:avLst/>
              <a:gdLst/>
              <a:ahLst/>
              <a:cxnLst/>
              <a:rect l="l" t="t" r="r" b="b"/>
              <a:pathLst>
                <a:path w="22647" h="36934" extrusionOk="0">
                  <a:moveTo>
                    <a:pt x="3869" y="1"/>
                  </a:moveTo>
                  <a:cubicBezTo>
                    <a:pt x="3069" y="1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9"/>
                  </a:lnTo>
                  <a:cubicBezTo>
                    <a:pt x="14919" y="17485"/>
                    <a:pt x="14919" y="19461"/>
                    <a:pt x="13693" y="20676"/>
                  </a:cubicBezTo>
                  <a:lnTo>
                    <a:pt x="1" y="34368"/>
                  </a:lnTo>
                  <a:lnTo>
                    <a:pt x="1655" y="36023"/>
                  </a:lnTo>
                  <a:cubicBezTo>
                    <a:pt x="2269" y="36630"/>
                    <a:pt x="3069" y="36934"/>
                    <a:pt x="3869" y="36934"/>
                  </a:cubicBezTo>
                  <a:cubicBezTo>
                    <a:pt x="4668" y="36934"/>
                    <a:pt x="5465" y="36630"/>
                    <a:pt x="6073" y="36023"/>
                  </a:cubicBezTo>
                  <a:lnTo>
                    <a:pt x="21420" y="20676"/>
                  </a:lnTo>
                  <a:cubicBezTo>
                    <a:pt x="22646" y="19461"/>
                    <a:pt x="22646" y="17485"/>
                    <a:pt x="21420" y="16259"/>
                  </a:cubicBezTo>
                  <a:lnTo>
                    <a:pt x="6073" y="911"/>
                  </a:lnTo>
                  <a:cubicBezTo>
                    <a:pt x="5465" y="304"/>
                    <a:pt x="4668" y="1"/>
                    <a:pt x="3869" y="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26" name="Google Shape;65;p15"/>
            <p:cNvSpPr/>
            <p:nvPr/>
          </p:nvSpPr>
          <p:spPr>
            <a:xfrm>
              <a:off x="3533650" y="3093100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1499" y="0"/>
                  </a:moveTo>
                  <a:cubicBezTo>
                    <a:pt x="736" y="0"/>
                    <a:pt x="0" y="595"/>
                    <a:pt x="0" y="1488"/>
                  </a:cubicBezTo>
                  <a:lnTo>
                    <a:pt x="0" y="10454"/>
                  </a:lnTo>
                  <a:cubicBezTo>
                    <a:pt x="0" y="11348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2"/>
                  </a:cubicBezTo>
                  <a:lnTo>
                    <a:pt x="5382" y="8656"/>
                  </a:lnTo>
                  <a:cubicBezTo>
                    <a:pt x="6870" y="7180"/>
                    <a:pt x="6870" y="4775"/>
                    <a:pt x="5382" y="3286"/>
                  </a:cubicBezTo>
                  <a:lnTo>
                    <a:pt x="2536" y="441"/>
                  </a:lnTo>
                  <a:cubicBezTo>
                    <a:pt x="2236" y="136"/>
                    <a:pt x="1864" y="0"/>
                    <a:pt x="149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27" name="Google Shape;66;p15"/>
            <p:cNvSpPr/>
            <p:nvPr/>
          </p:nvSpPr>
          <p:spPr>
            <a:xfrm>
              <a:off x="3680100" y="286567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1"/>
                  </a:moveTo>
                  <a:lnTo>
                    <a:pt x="12871" y="12860"/>
                  </a:lnTo>
                  <a:cubicBezTo>
                    <a:pt x="13478" y="13467"/>
                    <a:pt x="13788" y="14265"/>
                    <a:pt x="13788" y="15074"/>
                  </a:cubicBezTo>
                  <a:cubicBezTo>
                    <a:pt x="13788" y="15872"/>
                    <a:pt x="13478" y="16670"/>
                    <a:pt x="12871" y="17277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defTabSz="914400">
                <a:buClr>
                  <a:srgbClr val="000000"/>
                </a:buClr>
                <a:buSzPts val="1100"/>
                <a:defRPr/>
              </a:pPr>
              <a:r>
                <a:rPr lang="en" sz="1100" b="1" kern="0" dirty="0">
                  <a:solidFill>
                    <a:srgbClr val="0070C0"/>
                  </a:solidFill>
                  <a:latin typeface="Fira Sans Extra Condensed Medium" charset="0"/>
                  <a:ea typeface="Roboto"/>
                  <a:cs typeface="Roboto"/>
                  <a:sym typeface="Roboto"/>
                </a:rPr>
                <a:t>Para el software ATLAS TI22 y Adquisición de equipos de cómputo</a:t>
              </a:r>
              <a:endParaRPr sz="1100" b="1" kern="0" dirty="0">
                <a:solidFill>
                  <a:srgbClr val="0070C0"/>
                </a:solidFill>
                <a:latin typeface="Fira Sans Extra Condensed Medium" charset="0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8" name="72 CuadroTexto"/>
          <p:cNvSpPr txBox="1"/>
          <p:nvPr/>
        </p:nvSpPr>
        <p:spPr>
          <a:xfrm>
            <a:off x="4040065" y="4731188"/>
            <a:ext cx="1098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070C0"/>
                </a:solidFill>
              </a:rPr>
              <a:t>LICENCIAS</a:t>
            </a:r>
            <a:r>
              <a:rPr lang="es-ES" sz="1000" b="1" dirty="0">
                <a:solidFill>
                  <a:schemeClr val="accent5"/>
                </a:solidFill>
              </a:rPr>
              <a:t> </a:t>
            </a:r>
            <a:endParaRPr lang="es-CO" sz="1000" b="1" dirty="0">
              <a:solidFill>
                <a:schemeClr val="accent5"/>
              </a:solidFill>
            </a:endParaRPr>
          </a:p>
        </p:txBody>
      </p:sp>
      <p:grpSp>
        <p:nvGrpSpPr>
          <p:cNvPr id="29" name="Google Shape;68;p15"/>
          <p:cNvGrpSpPr/>
          <p:nvPr/>
        </p:nvGrpSpPr>
        <p:grpSpPr>
          <a:xfrm>
            <a:off x="4589296" y="5294976"/>
            <a:ext cx="4488012" cy="1094426"/>
            <a:chOff x="2547254" y="3683275"/>
            <a:chExt cx="3923471" cy="923575"/>
          </a:xfrm>
        </p:grpSpPr>
        <p:sp>
          <p:nvSpPr>
            <p:cNvPr id="30" name="Google Shape;69;p15"/>
            <p:cNvSpPr txBox="1"/>
            <p:nvPr/>
          </p:nvSpPr>
          <p:spPr>
            <a:xfrm>
              <a:off x="5682025" y="390445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r>
                <a:rPr lang="en" sz="3500" kern="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 sz="3500" kern="0" dirty="0">
                <a:solidFill>
                  <a:schemeClr val="accent6">
                    <a:lumMod val="40000"/>
                    <a:lumOff val="6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1" name="Google Shape;70;p15"/>
            <p:cNvSpPr/>
            <p:nvPr/>
          </p:nvSpPr>
          <p:spPr>
            <a:xfrm>
              <a:off x="5111825" y="3683275"/>
              <a:ext cx="565850" cy="923575"/>
            </a:xfrm>
            <a:custGeom>
              <a:avLst/>
              <a:gdLst/>
              <a:ahLst/>
              <a:cxnLst/>
              <a:rect l="l" t="t" r="r" b="b"/>
              <a:pathLst>
                <a:path w="22634" h="36943" extrusionOk="0">
                  <a:moveTo>
                    <a:pt x="18766" y="0"/>
                  </a:moveTo>
                  <a:cubicBezTo>
                    <a:pt x="17967" y="0"/>
                    <a:pt x="17169" y="307"/>
                    <a:pt x="16562" y="920"/>
                  </a:cubicBezTo>
                  <a:lnTo>
                    <a:pt x="1215" y="16267"/>
                  </a:lnTo>
                  <a:cubicBezTo>
                    <a:pt x="0" y="17482"/>
                    <a:pt x="0" y="19458"/>
                    <a:pt x="1215" y="20684"/>
                  </a:cubicBezTo>
                  <a:lnTo>
                    <a:pt x="16562" y="36031"/>
                  </a:lnTo>
                  <a:cubicBezTo>
                    <a:pt x="17169" y="36639"/>
                    <a:pt x="17967" y="36942"/>
                    <a:pt x="18766" y="36942"/>
                  </a:cubicBezTo>
                  <a:cubicBezTo>
                    <a:pt x="19565" y="36942"/>
                    <a:pt x="20366" y="36639"/>
                    <a:pt x="20979" y="36031"/>
                  </a:cubicBezTo>
                  <a:lnTo>
                    <a:pt x="22634" y="34377"/>
                  </a:lnTo>
                  <a:lnTo>
                    <a:pt x="8942" y="20684"/>
                  </a:lnTo>
                  <a:cubicBezTo>
                    <a:pt x="7716" y="19458"/>
                    <a:pt x="7716" y="17482"/>
                    <a:pt x="8942" y="16267"/>
                  </a:cubicBezTo>
                  <a:lnTo>
                    <a:pt x="22634" y="2563"/>
                  </a:lnTo>
                  <a:lnTo>
                    <a:pt x="20979" y="920"/>
                  </a:lnTo>
                  <a:cubicBezTo>
                    <a:pt x="20366" y="307"/>
                    <a:pt x="19565" y="0"/>
                    <a:pt x="18766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32" name="Google Shape;71;p15"/>
            <p:cNvSpPr/>
            <p:nvPr/>
          </p:nvSpPr>
          <p:spPr>
            <a:xfrm>
              <a:off x="5438650" y="3995875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5372" y="1"/>
                  </a:moveTo>
                  <a:cubicBezTo>
                    <a:pt x="5006" y="1"/>
                    <a:pt x="4635" y="137"/>
                    <a:pt x="4334" y="441"/>
                  </a:cubicBezTo>
                  <a:lnTo>
                    <a:pt x="1489" y="3287"/>
                  </a:lnTo>
                  <a:cubicBezTo>
                    <a:pt x="0" y="4763"/>
                    <a:pt x="0" y="7168"/>
                    <a:pt x="1489" y="8657"/>
                  </a:cubicBezTo>
                  <a:lnTo>
                    <a:pt x="4334" y="11502"/>
                  </a:lnTo>
                  <a:cubicBezTo>
                    <a:pt x="4635" y="11807"/>
                    <a:pt x="5006" y="11943"/>
                    <a:pt x="5372" y="11943"/>
                  </a:cubicBezTo>
                  <a:cubicBezTo>
                    <a:pt x="6135" y="11943"/>
                    <a:pt x="6870" y="11348"/>
                    <a:pt x="6870" y="10454"/>
                  </a:cubicBezTo>
                  <a:lnTo>
                    <a:pt x="6870" y="1489"/>
                  </a:lnTo>
                  <a:cubicBezTo>
                    <a:pt x="6870" y="595"/>
                    <a:pt x="6135" y="1"/>
                    <a:pt x="5372" y="1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defRPr/>
              </a:pPr>
              <a:endParaRPr kern="0">
                <a:solidFill>
                  <a:srgbClr val="4C328E"/>
                </a:solidFill>
                <a:latin typeface="Calibri"/>
              </a:endParaRPr>
            </a:p>
          </p:txBody>
        </p:sp>
        <p:sp>
          <p:nvSpPr>
            <p:cNvPr id="33" name="Google Shape;72;p15"/>
            <p:cNvSpPr/>
            <p:nvPr/>
          </p:nvSpPr>
          <p:spPr>
            <a:xfrm>
              <a:off x="2547254" y="3768475"/>
              <a:ext cx="2916723" cy="753400"/>
            </a:xfrm>
            <a:custGeom>
              <a:avLst/>
              <a:gdLst/>
              <a:ahLst/>
              <a:cxnLst/>
              <a:rect l="l" t="t" r="r" b="b"/>
              <a:pathLst>
                <a:path w="114123" h="30136" extrusionOk="0">
                  <a:moveTo>
                    <a:pt x="14836" y="0"/>
                  </a:moveTo>
                  <a:lnTo>
                    <a:pt x="1" y="15062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60"/>
                    <a:pt x="100335" y="15062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r" defTabSz="914400">
                <a:buClr>
                  <a:srgbClr val="000000"/>
                </a:buClr>
                <a:buSzPts val="1100"/>
                <a:buFont typeface="Arial"/>
                <a:buNone/>
                <a:defRPr/>
              </a:pPr>
              <a:endParaRPr sz="1050" kern="0" dirty="0">
                <a:solidFill>
                  <a:srgbClr val="1F497D"/>
                </a:solidFill>
                <a:latin typeface="Fira Sans Extra Condensed Medium" charset="0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6" name="Rectángulo 5"/>
          <p:cNvSpPr/>
          <p:nvPr/>
        </p:nvSpPr>
        <p:spPr>
          <a:xfrm>
            <a:off x="4834919" y="5455373"/>
            <a:ext cx="2744156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 WORKSHOP INTERNACIONAL virtual sobre investigación formativa y prácticas para la formación de profesores investigadores.</a:t>
            </a:r>
            <a:endParaRPr lang="es-C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69 CuadroTexto"/>
          <p:cNvSpPr txBox="1"/>
          <p:nvPr/>
        </p:nvSpPr>
        <p:spPr>
          <a:xfrm>
            <a:off x="7916366" y="5997587"/>
            <a:ext cx="1098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EVENTO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640061B-CA8B-B54F-A883-2AC5F3D70DB4}"/>
              </a:ext>
            </a:extLst>
          </p:cNvPr>
          <p:cNvSpPr txBox="1"/>
          <p:nvPr/>
        </p:nvSpPr>
        <p:spPr>
          <a:xfrm>
            <a:off x="306716" y="6491481"/>
            <a:ext cx="40671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CO" sz="800" dirty="0">
                <a:solidFill>
                  <a:prstClr val="black"/>
                </a:solidFill>
                <a:latin typeface="Calibri"/>
              </a:rPr>
              <a:t>Fuentes: Coordinación de Investigaciones ; Centro de Investigaciones de la Facultad –  CIECE. </a:t>
            </a:r>
          </a:p>
        </p:txBody>
      </p:sp>
      <p:cxnSp>
        <p:nvCxnSpPr>
          <p:cNvPr id="38" name="Google Shape;440;p19"/>
          <p:cNvCxnSpPr/>
          <p:nvPr/>
        </p:nvCxnSpPr>
        <p:spPr>
          <a:xfrm>
            <a:off x="306716" y="2358691"/>
            <a:ext cx="2879826" cy="0"/>
          </a:xfrm>
          <a:prstGeom prst="straightConnector1">
            <a:avLst/>
          </a:prstGeom>
          <a:ln>
            <a:solidFill>
              <a:srgbClr val="66FFCC"/>
            </a:solidFill>
            <a:headEnd type="oval" w="sm" len="sm"/>
            <a:tailEnd type="oval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Imagen 33">
            <a:extLst>
              <a:ext uri="{FF2B5EF4-FFF2-40B4-BE49-F238E27FC236}">
                <a16:creationId xmlns:a16="http://schemas.microsoft.com/office/drawing/2014/main" id="{E14C0145-52B8-4353-B5C7-1439EBB3A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11" y="1257345"/>
            <a:ext cx="3542083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3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ería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1206</TotalTime>
  <Words>1191</Words>
  <Application>Microsoft Office PowerPoint</Application>
  <PresentationFormat>Panorámica</PresentationFormat>
  <Paragraphs>433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2" baseType="lpstr">
      <vt:lpstr>Arial</vt:lpstr>
      <vt:lpstr>Calibri</vt:lpstr>
      <vt:lpstr>Century Gothic</vt:lpstr>
      <vt:lpstr>Fira Sans Extra Condensed Medium</vt:lpstr>
      <vt:lpstr>Impact</vt:lpstr>
      <vt:lpstr>Roboto</vt:lpstr>
      <vt:lpstr>Symbol</vt:lpstr>
      <vt:lpstr>Times New Roman</vt:lpstr>
      <vt:lpstr>Wingdings</vt:lpstr>
      <vt:lpstr>Galería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Surcolombiana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Oficina de Comunicaciones</dc:creator>
  <cp:lastModifiedBy>Andres Felipe Paredes Muñozz</cp:lastModifiedBy>
  <cp:revision>67</cp:revision>
  <dcterms:created xsi:type="dcterms:W3CDTF">2020-02-04T16:17:22Z</dcterms:created>
  <dcterms:modified xsi:type="dcterms:W3CDTF">2022-04-06T20:56:36Z</dcterms:modified>
</cp:coreProperties>
</file>